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2" r:id="rId2"/>
    <p:sldId id="331" r:id="rId3"/>
    <p:sldId id="346" r:id="rId4"/>
    <p:sldId id="333" r:id="rId5"/>
    <p:sldId id="334" r:id="rId6"/>
    <p:sldId id="335" r:id="rId7"/>
    <p:sldId id="336" r:id="rId8"/>
    <p:sldId id="337" r:id="rId9"/>
    <p:sldId id="338" r:id="rId10"/>
    <p:sldId id="339" r:id="rId11"/>
    <p:sldId id="340" r:id="rId12"/>
    <p:sldId id="341" r:id="rId13"/>
    <p:sldId id="342" r:id="rId14"/>
    <p:sldId id="343" r:id="rId15"/>
    <p:sldId id="344" r:id="rId16"/>
    <p:sldId id="34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TRIBE BUILDING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&amp; MARKETING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EDC2C00B-2E20-4534-9F73-2E193FC7D0FD}" type="presOf" srcId="{5DA72456-0EB3-4C87-A93B-EFE47489CC7C}" destId="{D895A512-7ABA-438B-9B7E-BBEFE0976719}"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0BBAE132-AF1C-45BA-BFCD-1132090BA005}" type="presOf" srcId="{42A5508F-3B5B-4729-BA4D-73BFD9707F11}" destId="{D38C28C9-3D68-4710-8D30-C1AB7D17D7B0}" srcOrd="0" destOrd="0" presId="urn:microsoft.com/office/officeart/2011/layout/TabList"/>
    <dgm:cxn modelId="{931BBC37-A4A0-4FC4-8A48-426463532B2F}" type="presOf" srcId="{F1B23956-6638-4CEE-B9FC-F5FE9581A6CB}" destId="{9CAB4385-0247-421C-8EDA-79FF17718214}" srcOrd="0" destOrd="0" presId="urn:microsoft.com/office/officeart/2011/layout/TabList"/>
    <dgm:cxn modelId="{1C217138-7B30-42BF-9819-25FC68016B5E}" srcId="{9DDCE0D0-BED3-4803-8F1E-1093F922C3D3}" destId="{5DA72456-0EB3-4C87-A93B-EFE47489CC7C}" srcOrd="0" destOrd="0" parTransId="{FA840B31-ABDC-457F-A445-1B38C8F4B074}" sibTransId="{2674D1CD-4AFF-4B06-9E1A-C555DC43BB0D}"/>
    <dgm:cxn modelId="{6A92B23B-A64B-47B7-91AC-F5202F998C52}" type="presOf" srcId="{6EE1481F-CA3D-46E4-8AF1-C6E9B1914F51}" destId="{5146D7D4-5EFB-418A-A7D0-95A3DBFDEF41}" srcOrd="0" destOrd="0" presId="urn:microsoft.com/office/officeart/2011/layout/TabList"/>
    <dgm:cxn modelId="{F926DE3F-A162-443A-ACAF-492CFDA3263B}" srcId="{EF3B6A2E-E7D0-40AB-B9FB-295221BC1849}" destId="{44DB4054-2A7E-4B70-9D03-0C80BAFAE1AF}" srcOrd="1" destOrd="0" parTransId="{AD261943-2AD7-42CA-B5AF-808C7153A7EC}" sibTransId="{EE1CF7EF-FF61-4E15-A340-5EC8D5777321}"/>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EA04A671-770F-4922-BF78-EADF7328DF58}" type="presOf" srcId="{EF3B6A2E-E7D0-40AB-B9FB-295221BC1849}" destId="{2E0DA9E1-9645-4906-88AB-B0B9630BE63E}"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C96E947D-09BB-435B-8E04-F59281B55BF8}" type="presOf" srcId="{18E4B0BC-D440-4EFD-98B6-2E5B32F8C40E}" destId="{A4D14644-8AD1-4AD1-B610-704D03DDA39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DBF1E9A3-9079-4C3A-BDD7-1909DF11623A}" type="presOf" srcId="{F6EFEB92-5E47-4209-A518-81B04B6E37A4}" destId="{465DAEF7-C41A-4EA0-86E9-974561479E1B}" srcOrd="0" destOrd="0" presId="urn:microsoft.com/office/officeart/2011/layout/TabList"/>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A47F49C5-B7F1-48F6-A83B-300CDED2C7CD}" type="presOf" srcId="{8681B29D-96A2-4FAE-A98F-15A3B6FF4061}" destId="{52C948FF-57D3-41CE-BE38-B03AB297F937}" srcOrd="0" destOrd="0" presId="urn:microsoft.com/office/officeart/2011/layout/TabList"/>
    <dgm:cxn modelId="{B59E1DC8-FEB9-4A72-9C75-A73A92001183}" type="presOf" srcId="{9DDCE0D0-BED3-4803-8F1E-1093F922C3D3}" destId="{80789309-75C4-4F01-AB95-91C1E8D6225D}"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64F0FACE-84CE-4DC3-A1F5-FB8495426D93}" type="presOf" srcId="{FBF314E0-4F92-48DF-825A-D792B41984DB}" destId="{144138D8-2322-41F1-85C4-EF5F94243526}"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FDF523EC-B0FE-414B-99D8-8141D22CACDF}" type="presOf" srcId="{E7F6D95F-71E2-4353-82CC-03D66F83D133}" destId="{14AD958D-8657-44BE-9003-969A970354DE}"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A884BDF1-FDBB-451B-A820-93C49CFBBA3F}" type="presOf" srcId="{87752A1E-454C-4132-A5EB-5EBA5A20324E}" destId="{983B1ECB-AA7F-473C-BA13-729308A29F23}" srcOrd="0" destOrd="0" presId="urn:microsoft.com/office/officeart/2011/layout/TabList"/>
    <dgm:cxn modelId="{E90AD3E3-A74F-4264-9EB4-2A3B0B78B74B}" type="presParOf" srcId="{BDB459D9-5296-4BED-845F-97BA53247614}" destId="{7CE14171-2B78-4D28-BD3D-F2F5A35E4E29}" srcOrd="0" destOrd="0" presId="urn:microsoft.com/office/officeart/2011/layout/TabList"/>
    <dgm:cxn modelId="{AE24B2EB-D4C2-4C4F-861B-7B462C4BFAC3}" type="presParOf" srcId="{7CE14171-2B78-4D28-BD3D-F2F5A35E4E29}" destId="{D895A512-7ABA-438B-9B7E-BBEFE0976719}" srcOrd="0" destOrd="0" presId="urn:microsoft.com/office/officeart/2011/layout/TabList"/>
    <dgm:cxn modelId="{52B8072D-6B92-40A5-BAC2-B5CF46075CB6}" type="presParOf" srcId="{7CE14171-2B78-4D28-BD3D-F2F5A35E4E29}" destId="{80789309-75C4-4F01-AB95-91C1E8D6225D}" srcOrd="1" destOrd="0" presId="urn:microsoft.com/office/officeart/2011/layout/TabList"/>
    <dgm:cxn modelId="{7106CC16-4875-46B7-8B01-4DB1B3C3BCB9}"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EF0F7BE1-1FFF-4563-8289-A9BB97BBAE9C}" type="presParOf" srcId="{1955562C-CDE6-47FF-ADD3-39290CFFDAD4}" destId="{144138D8-2322-41F1-85C4-EF5F94243526}" srcOrd="0" destOrd="0" presId="urn:microsoft.com/office/officeart/2011/layout/TabList"/>
    <dgm:cxn modelId="{B22F2212-34CE-4959-8735-B50CCA107750}" type="presParOf" srcId="{1955562C-CDE6-47FF-ADD3-39290CFFDAD4}" destId="{2E0DA9E1-9645-4906-88AB-B0B9630BE63E}" srcOrd="1" destOrd="0" presId="urn:microsoft.com/office/officeart/2011/layout/TabList"/>
    <dgm:cxn modelId="{09C1F1A3-F0BA-47DE-B255-647DE45D90B4}"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15C73C2B-FD3F-4954-BFCE-FB672C38849E}" type="presParOf" srcId="{22BE30DF-C54C-4F99-8DED-D7C3F203E0F1}" destId="{465DAEF7-C41A-4EA0-86E9-974561479E1B}" srcOrd="0" destOrd="0" presId="urn:microsoft.com/office/officeart/2011/layout/TabList"/>
    <dgm:cxn modelId="{4DB92A67-5153-4A84-B12C-CA5336AD5614}" type="presParOf" srcId="{22BE30DF-C54C-4F99-8DED-D7C3F203E0F1}" destId="{14AD958D-8657-44BE-9003-969A970354DE}" srcOrd="1" destOrd="0" presId="urn:microsoft.com/office/officeart/2011/layout/TabList"/>
    <dgm:cxn modelId="{BF76433C-F33D-43B7-A242-1201D60A4F26}"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6CA47829-3E20-4D3B-B6E0-60D6746FDAF0}" type="presParOf" srcId="{D3259D63-618F-4B3B-B048-1DAB030F83CD}" destId="{A4D14644-8AD1-4AD1-B610-704D03DDA39D}" srcOrd="0" destOrd="0" presId="urn:microsoft.com/office/officeart/2011/layout/TabList"/>
    <dgm:cxn modelId="{02A6555D-BBD7-4197-BDB8-25828FFE7AC1}" type="presParOf" srcId="{D3259D63-618F-4B3B-B048-1DAB030F83CD}" destId="{983B1ECB-AA7F-473C-BA13-729308A29F23}" srcOrd="1" destOrd="0" presId="urn:microsoft.com/office/officeart/2011/layout/TabList"/>
    <dgm:cxn modelId="{94931ED5-1800-48DF-B669-AF860590B9B5}"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1ECC749C-A11E-4AD1-AB14-B2F86F1359CB}" type="presParOf" srcId="{FCFEFA1A-C139-4DD5-AFBD-3BD1FC8373BE}" destId="{52C948FF-57D3-41CE-BE38-B03AB297F937}" srcOrd="0" destOrd="0" presId="urn:microsoft.com/office/officeart/2011/layout/TabList"/>
    <dgm:cxn modelId="{40050883-6FCD-4640-BB7D-8AFBAFCA947E}" type="presParOf" srcId="{FCFEFA1A-C139-4DD5-AFBD-3BD1FC8373BE}" destId="{9CAB4385-0247-421C-8EDA-79FF17718214}" srcOrd="1" destOrd="0" presId="urn:microsoft.com/office/officeart/2011/layout/TabList"/>
    <dgm:cxn modelId="{CD1205D3-BB25-4595-9833-AFF43A562C97}"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B3EE6EA2-52EB-4D6B-9E81-02D31C0D5589}" type="presParOf" srcId="{4D331246-910B-424B-9C1F-77FC7939A730}" destId="{D38C28C9-3D68-4710-8D30-C1AB7D17D7B0}" srcOrd="0" destOrd="0" presId="urn:microsoft.com/office/officeart/2011/layout/TabList"/>
    <dgm:cxn modelId="{67FFE066-22C0-4093-BAE4-3E97BDD79B66}" type="presParOf" srcId="{4D331246-910B-424B-9C1F-77FC7939A730}" destId="{5146D7D4-5EFB-418A-A7D0-95A3DBFDEF41}" srcOrd="1" destOrd="0" presId="urn:microsoft.com/office/officeart/2011/layout/TabList"/>
    <dgm:cxn modelId="{3586A724-8158-4CCA-93BE-E9A31869F32C}"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72E0915-EE4F-40B3-867A-DD4D5CAE8207}" type="doc">
      <dgm:prSet loTypeId="urn:microsoft.com/office/officeart/2005/8/layout/gear1" loCatId="cycle" qsTypeId="urn:microsoft.com/office/officeart/2005/8/quickstyle/3d1" qsCatId="3D" csTypeId="urn:microsoft.com/office/officeart/2005/8/colors/colorful2" csCatId="colorful" phldr="1"/>
      <dgm:spPr/>
    </dgm:pt>
    <dgm:pt modelId="{E2B9C78D-FC7D-4DAF-B139-FD8149311144}">
      <dgm:prSet phldrT="[Text]" custT="1"/>
      <dgm:spPr/>
      <dgm:t>
        <a:bodyPr/>
        <a:lstStyle/>
        <a:p>
          <a:r>
            <a:rPr lang="en-US" sz="2000" dirty="0"/>
            <a:t>INSPIRATION</a:t>
          </a:r>
          <a:endParaRPr lang="en-US" sz="2400" dirty="0"/>
        </a:p>
      </dgm:t>
    </dgm:pt>
    <dgm:pt modelId="{67D5890F-EA4D-45A7-840C-B2D13145A92B}" type="parTrans" cxnId="{D9A97918-0C2B-43C0-A215-C6D664102F54}">
      <dgm:prSet/>
      <dgm:spPr/>
      <dgm:t>
        <a:bodyPr/>
        <a:lstStyle/>
        <a:p>
          <a:endParaRPr lang="en-US"/>
        </a:p>
      </dgm:t>
    </dgm:pt>
    <dgm:pt modelId="{9F69F51F-BE76-4E16-8F45-637092739DE2}" type="sibTrans" cxnId="{D9A97918-0C2B-43C0-A215-C6D664102F54}">
      <dgm:prSet/>
      <dgm:spPr/>
      <dgm:t>
        <a:bodyPr/>
        <a:lstStyle/>
        <a:p>
          <a:endParaRPr lang="en-US"/>
        </a:p>
      </dgm:t>
    </dgm:pt>
    <dgm:pt modelId="{31980299-155A-4319-8AE6-C25A2D226C45}">
      <dgm:prSet phldrT="[Text]"/>
      <dgm:spPr/>
      <dgm:t>
        <a:bodyPr/>
        <a:lstStyle/>
        <a:p>
          <a:r>
            <a:rPr lang="en-US" dirty="0"/>
            <a:t>GOAL</a:t>
          </a:r>
        </a:p>
      </dgm:t>
    </dgm:pt>
    <dgm:pt modelId="{35EAFFAC-900A-484D-AC77-E76B251AC8B0}" type="parTrans" cxnId="{6E484308-28A9-4524-BB45-F7095E3935F1}">
      <dgm:prSet/>
      <dgm:spPr/>
      <dgm:t>
        <a:bodyPr/>
        <a:lstStyle/>
        <a:p>
          <a:endParaRPr lang="en-US"/>
        </a:p>
      </dgm:t>
    </dgm:pt>
    <dgm:pt modelId="{5CFD37F3-4F83-4A04-A066-B826BB579B9D}" type="sibTrans" cxnId="{6E484308-28A9-4524-BB45-F7095E3935F1}">
      <dgm:prSet/>
      <dgm:spPr/>
      <dgm:t>
        <a:bodyPr/>
        <a:lstStyle/>
        <a:p>
          <a:endParaRPr lang="en-US"/>
        </a:p>
      </dgm:t>
    </dgm:pt>
    <dgm:pt modelId="{93156F7F-EDA2-4D57-8225-3A802F44D3AF}">
      <dgm:prSet phldrT="[Text]"/>
      <dgm:spPr/>
      <dgm:t>
        <a:bodyPr/>
        <a:lstStyle/>
        <a:p>
          <a:r>
            <a:rPr lang="en-US" dirty="0"/>
            <a:t>WORK</a:t>
          </a:r>
        </a:p>
      </dgm:t>
    </dgm:pt>
    <dgm:pt modelId="{42FC73E7-3AAB-485E-AEBD-39FA2AB61C5E}" type="parTrans" cxnId="{BB7707F8-0563-4F27-AAC0-F0016E11C713}">
      <dgm:prSet/>
      <dgm:spPr/>
      <dgm:t>
        <a:bodyPr/>
        <a:lstStyle/>
        <a:p>
          <a:endParaRPr lang="en-US"/>
        </a:p>
      </dgm:t>
    </dgm:pt>
    <dgm:pt modelId="{04318EB2-CA38-4395-95DC-527641B0BDB8}" type="sibTrans" cxnId="{BB7707F8-0563-4F27-AAC0-F0016E11C713}">
      <dgm:prSet/>
      <dgm:spPr/>
      <dgm:t>
        <a:bodyPr/>
        <a:lstStyle/>
        <a:p>
          <a:endParaRPr lang="en-US"/>
        </a:p>
      </dgm:t>
    </dgm:pt>
    <dgm:pt modelId="{0B49FEEB-53A9-4039-909E-C47A78BBDD02}" type="pres">
      <dgm:prSet presAssocID="{372E0915-EE4F-40B3-867A-DD4D5CAE8207}" presName="composite" presStyleCnt="0">
        <dgm:presLayoutVars>
          <dgm:chMax val="3"/>
          <dgm:animLvl val="lvl"/>
          <dgm:resizeHandles val="exact"/>
        </dgm:presLayoutVars>
      </dgm:prSet>
      <dgm:spPr/>
    </dgm:pt>
    <dgm:pt modelId="{6E192C3E-A760-4FE5-8F54-E9AD267CCFF5}" type="pres">
      <dgm:prSet presAssocID="{E2B9C78D-FC7D-4DAF-B139-FD8149311144}" presName="gear1" presStyleLbl="node1" presStyleIdx="0" presStyleCnt="3">
        <dgm:presLayoutVars>
          <dgm:chMax val="1"/>
          <dgm:bulletEnabled val="1"/>
        </dgm:presLayoutVars>
      </dgm:prSet>
      <dgm:spPr/>
    </dgm:pt>
    <dgm:pt modelId="{89317076-057D-46A5-B8BD-8BFEB7C0A871}" type="pres">
      <dgm:prSet presAssocID="{E2B9C78D-FC7D-4DAF-B139-FD8149311144}" presName="gear1srcNode" presStyleLbl="node1" presStyleIdx="0" presStyleCnt="3"/>
      <dgm:spPr/>
    </dgm:pt>
    <dgm:pt modelId="{6729DB6F-8213-4D67-8CDA-44F612132BC2}" type="pres">
      <dgm:prSet presAssocID="{E2B9C78D-FC7D-4DAF-B139-FD8149311144}" presName="gear1dstNode" presStyleLbl="node1" presStyleIdx="0" presStyleCnt="3"/>
      <dgm:spPr/>
    </dgm:pt>
    <dgm:pt modelId="{A1F211E9-AF3C-495D-B79D-D53CB4B79076}" type="pres">
      <dgm:prSet presAssocID="{31980299-155A-4319-8AE6-C25A2D226C45}" presName="gear2" presStyleLbl="node1" presStyleIdx="1" presStyleCnt="3">
        <dgm:presLayoutVars>
          <dgm:chMax val="1"/>
          <dgm:bulletEnabled val="1"/>
        </dgm:presLayoutVars>
      </dgm:prSet>
      <dgm:spPr/>
    </dgm:pt>
    <dgm:pt modelId="{912FD63F-3C19-418C-B99D-3294D4ECDB44}" type="pres">
      <dgm:prSet presAssocID="{31980299-155A-4319-8AE6-C25A2D226C45}" presName="gear2srcNode" presStyleLbl="node1" presStyleIdx="1" presStyleCnt="3"/>
      <dgm:spPr/>
    </dgm:pt>
    <dgm:pt modelId="{3591EE0D-284D-4FAE-AAF0-7EFAA0A3E0FD}" type="pres">
      <dgm:prSet presAssocID="{31980299-155A-4319-8AE6-C25A2D226C45}" presName="gear2dstNode" presStyleLbl="node1" presStyleIdx="1" presStyleCnt="3"/>
      <dgm:spPr/>
    </dgm:pt>
    <dgm:pt modelId="{C04DBFE2-A6BF-4945-BDAD-D5803F222745}" type="pres">
      <dgm:prSet presAssocID="{93156F7F-EDA2-4D57-8225-3A802F44D3AF}" presName="gear3" presStyleLbl="node1" presStyleIdx="2" presStyleCnt="3"/>
      <dgm:spPr/>
    </dgm:pt>
    <dgm:pt modelId="{C027FEE9-9AF4-4EE8-9901-730041767968}" type="pres">
      <dgm:prSet presAssocID="{93156F7F-EDA2-4D57-8225-3A802F44D3AF}" presName="gear3tx" presStyleLbl="node1" presStyleIdx="2" presStyleCnt="3">
        <dgm:presLayoutVars>
          <dgm:chMax val="1"/>
          <dgm:bulletEnabled val="1"/>
        </dgm:presLayoutVars>
      </dgm:prSet>
      <dgm:spPr/>
    </dgm:pt>
    <dgm:pt modelId="{ADBCC7FD-D234-484F-AC09-04CB776E345A}" type="pres">
      <dgm:prSet presAssocID="{93156F7F-EDA2-4D57-8225-3A802F44D3AF}" presName="gear3srcNode" presStyleLbl="node1" presStyleIdx="2" presStyleCnt="3"/>
      <dgm:spPr/>
    </dgm:pt>
    <dgm:pt modelId="{E4467656-27E4-432C-84A2-F8951C047D42}" type="pres">
      <dgm:prSet presAssocID="{93156F7F-EDA2-4D57-8225-3A802F44D3AF}" presName="gear3dstNode" presStyleLbl="node1" presStyleIdx="2" presStyleCnt="3"/>
      <dgm:spPr/>
    </dgm:pt>
    <dgm:pt modelId="{2BCE4A66-D5EB-4D9B-884D-251D0474124F}" type="pres">
      <dgm:prSet presAssocID="{9F69F51F-BE76-4E16-8F45-637092739DE2}" presName="connector1" presStyleLbl="sibTrans2D1" presStyleIdx="0" presStyleCnt="3"/>
      <dgm:spPr/>
    </dgm:pt>
    <dgm:pt modelId="{AA297B00-F280-4D96-B072-F4C9F77D014D}" type="pres">
      <dgm:prSet presAssocID="{5CFD37F3-4F83-4A04-A066-B826BB579B9D}" presName="connector2" presStyleLbl="sibTrans2D1" presStyleIdx="1" presStyleCnt="3"/>
      <dgm:spPr/>
    </dgm:pt>
    <dgm:pt modelId="{85C6B2FE-CEF4-4BB4-A581-849F34FCFBE2}" type="pres">
      <dgm:prSet presAssocID="{04318EB2-CA38-4395-95DC-527641B0BDB8}" presName="connector3" presStyleLbl="sibTrans2D1" presStyleIdx="2" presStyleCnt="3"/>
      <dgm:spPr/>
    </dgm:pt>
  </dgm:ptLst>
  <dgm:cxnLst>
    <dgm:cxn modelId="{6E484308-28A9-4524-BB45-F7095E3935F1}" srcId="{372E0915-EE4F-40B3-867A-DD4D5CAE8207}" destId="{31980299-155A-4319-8AE6-C25A2D226C45}" srcOrd="1" destOrd="0" parTransId="{35EAFFAC-900A-484D-AC77-E76B251AC8B0}" sibTransId="{5CFD37F3-4F83-4A04-A066-B826BB579B9D}"/>
    <dgm:cxn modelId="{D9A97918-0C2B-43C0-A215-C6D664102F54}" srcId="{372E0915-EE4F-40B3-867A-DD4D5CAE8207}" destId="{E2B9C78D-FC7D-4DAF-B139-FD8149311144}" srcOrd="0" destOrd="0" parTransId="{67D5890F-EA4D-45A7-840C-B2D13145A92B}" sibTransId="{9F69F51F-BE76-4E16-8F45-637092739DE2}"/>
    <dgm:cxn modelId="{784D492B-7ECD-4465-9F0F-D46CA573F9A4}" type="presOf" srcId="{93156F7F-EDA2-4D57-8225-3A802F44D3AF}" destId="{C027FEE9-9AF4-4EE8-9901-730041767968}" srcOrd="1" destOrd="0" presId="urn:microsoft.com/office/officeart/2005/8/layout/gear1"/>
    <dgm:cxn modelId="{90BE752E-9A2B-469D-A307-2FA3BCF3F035}" type="presOf" srcId="{31980299-155A-4319-8AE6-C25A2D226C45}" destId="{3591EE0D-284D-4FAE-AAF0-7EFAA0A3E0FD}" srcOrd="2" destOrd="0" presId="urn:microsoft.com/office/officeart/2005/8/layout/gear1"/>
    <dgm:cxn modelId="{CB8A186B-BBD7-4E12-A2B1-D415515E3FA5}" type="presOf" srcId="{5CFD37F3-4F83-4A04-A066-B826BB579B9D}" destId="{AA297B00-F280-4D96-B072-F4C9F77D014D}" srcOrd="0" destOrd="0" presId="urn:microsoft.com/office/officeart/2005/8/layout/gear1"/>
    <dgm:cxn modelId="{0C2CE66C-F5B4-4E5F-A038-C2CB8744AD19}" type="presOf" srcId="{31980299-155A-4319-8AE6-C25A2D226C45}" destId="{912FD63F-3C19-418C-B99D-3294D4ECDB44}" srcOrd="1" destOrd="0" presId="urn:microsoft.com/office/officeart/2005/8/layout/gear1"/>
    <dgm:cxn modelId="{2D657E74-3580-4772-AECC-2A4222394C19}" type="presOf" srcId="{E2B9C78D-FC7D-4DAF-B139-FD8149311144}" destId="{6E192C3E-A760-4FE5-8F54-E9AD267CCFF5}" srcOrd="0" destOrd="0" presId="urn:microsoft.com/office/officeart/2005/8/layout/gear1"/>
    <dgm:cxn modelId="{EA119F87-EC0E-4781-97A0-8C7196E862C6}" type="presOf" srcId="{04318EB2-CA38-4395-95DC-527641B0BDB8}" destId="{85C6B2FE-CEF4-4BB4-A581-849F34FCFBE2}" srcOrd="0" destOrd="0" presId="urn:microsoft.com/office/officeart/2005/8/layout/gear1"/>
    <dgm:cxn modelId="{D131338D-B1C1-4420-96D2-D429148F1B1F}" type="presOf" srcId="{93156F7F-EDA2-4D57-8225-3A802F44D3AF}" destId="{C04DBFE2-A6BF-4945-BDAD-D5803F222745}" srcOrd="0" destOrd="0" presId="urn:microsoft.com/office/officeart/2005/8/layout/gear1"/>
    <dgm:cxn modelId="{9019F09E-79C5-436D-A51E-B041755243BC}" type="presOf" srcId="{E2B9C78D-FC7D-4DAF-B139-FD8149311144}" destId="{89317076-057D-46A5-B8BD-8BFEB7C0A871}" srcOrd="1" destOrd="0" presId="urn:microsoft.com/office/officeart/2005/8/layout/gear1"/>
    <dgm:cxn modelId="{88A0C8AA-2F8F-4D42-84E8-DB64D4852B9B}" type="presOf" srcId="{E2B9C78D-FC7D-4DAF-B139-FD8149311144}" destId="{6729DB6F-8213-4D67-8CDA-44F612132BC2}" srcOrd="2" destOrd="0" presId="urn:microsoft.com/office/officeart/2005/8/layout/gear1"/>
    <dgm:cxn modelId="{51EDE5CF-4731-4B0E-A58B-528437EDC9F5}" type="presOf" srcId="{93156F7F-EDA2-4D57-8225-3A802F44D3AF}" destId="{E4467656-27E4-432C-84A2-F8951C047D42}" srcOrd="3" destOrd="0" presId="urn:microsoft.com/office/officeart/2005/8/layout/gear1"/>
    <dgm:cxn modelId="{5FC108D7-F90A-46DF-9CA2-B6188431DE3D}" type="presOf" srcId="{372E0915-EE4F-40B3-867A-DD4D5CAE8207}" destId="{0B49FEEB-53A9-4039-909E-C47A78BBDD02}" srcOrd="0" destOrd="0" presId="urn:microsoft.com/office/officeart/2005/8/layout/gear1"/>
    <dgm:cxn modelId="{D615F6D8-0B85-4622-9B64-85D1E016C439}" type="presOf" srcId="{31980299-155A-4319-8AE6-C25A2D226C45}" destId="{A1F211E9-AF3C-495D-B79D-D53CB4B79076}" srcOrd="0" destOrd="0" presId="urn:microsoft.com/office/officeart/2005/8/layout/gear1"/>
    <dgm:cxn modelId="{E2D19CDA-EC96-4F2D-9166-84D24AB95002}" type="presOf" srcId="{9F69F51F-BE76-4E16-8F45-637092739DE2}" destId="{2BCE4A66-D5EB-4D9B-884D-251D0474124F}" srcOrd="0" destOrd="0" presId="urn:microsoft.com/office/officeart/2005/8/layout/gear1"/>
    <dgm:cxn modelId="{B49076F7-5409-4ACA-B827-FAB42B4EE6A4}" type="presOf" srcId="{93156F7F-EDA2-4D57-8225-3A802F44D3AF}" destId="{ADBCC7FD-D234-484F-AC09-04CB776E345A}" srcOrd="2" destOrd="0" presId="urn:microsoft.com/office/officeart/2005/8/layout/gear1"/>
    <dgm:cxn modelId="{BB7707F8-0563-4F27-AAC0-F0016E11C713}" srcId="{372E0915-EE4F-40B3-867A-DD4D5CAE8207}" destId="{93156F7F-EDA2-4D57-8225-3A802F44D3AF}" srcOrd="2" destOrd="0" parTransId="{42FC73E7-3AAB-485E-AEBD-39FA2AB61C5E}" sibTransId="{04318EB2-CA38-4395-95DC-527641B0BDB8}"/>
    <dgm:cxn modelId="{EC9C66F0-4628-4F69-B2FB-119FBD31B8A8}" type="presParOf" srcId="{0B49FEEB-53A9-4039-909E-C47A78BBDD02}" destId="{6E192C3E-A760-4FE5-8F54-E9AD267CCFF5}" srcOrd="0" destOrd="0" presId="urn:microsoft.com/office/officeart/2005/8/layout/gear1"/>
    <dgm:cxn modelId="{14D7C2D2-AE8C-472F-9B95-E38D35C19EB3}" type="presParOf" srcId="{0B49FEEB-53A9-4039-909E-C47A78BBDD02}" destId="{89317076-057D-46A5-B8BD-8BFEB7C0A871}" srcOrd="1" destOrd="0" presId="urn:microsoft.com/office/officeart/2005/8/layout/gear1"/>
    <dgm:cxn modelId="{3601AB46-9C8B-402B-A269-82C7C7E02C9B}" type="presParOf" srcId="{0B49FEEB-53A9-4039-909E-C47A78BBDD02}" destId="{6729DB6F-8213-4D67-8CDA-44F612132BC2}" srcOrd="2" destOrd="0" presId="urn:microsoft.com/office/officeart/2005/8/layout/gear1"/>
    <dgm:cxn modelId="{7927288D-1529-4B4D-A526-44528670F5F4}" type="presParOf" srcId="{0B49FEEB-53A9-4039-909E-C47A78BBDD02}" destId="{A1F211E9-AF3C-495D-B79D-D53CB4B79076}" srcOrd="3" destOrd="0" presId="urn:microsoft.com/office/officeart/2005/8/layout/gear1"/>
    <dgm:cxn modelId="{17367530-F7B9-453B-BA37-82C7F35AC10E}" type="presParOf" srcId="{0B49FEEB-53A9-4039-909E-C47A78BBDD02}" destId="{912FD63F-3C19-418C-B99D-3294D4ECDB44}" srcOrd="4" destOrd="0" presId="urn:microsoft.com/office/officeart/2005/8/layout/gear1"/>
    <dgm:cxn modelId="{34704346-E989-4213-AF7F-2F60CACFC991}" type="presParOf" srcId="{0B49FEEB-53A9-4039-909E-C47A78BBDD02}" destId="{3591EE0D-284D-4FAE-AAF0-7EFAA0A3E0FD}" srcOrd="5" destOrd="0" presId="urn:microsoft.com/office/officeart/2005/8/layout/gear1"/>
    <dgm:cxn modelId="{8138C39E-85E5-41B7-9DE9-FB31E0EC6D4E}" type="presParOf" srcId="{0B49FEEB-53A9-4039-909E-C47A78BBDD02}" destId="{C04DBFE2-A6BF-4945-BDAD-D5803F222745}" srcOrd="6" destOrd="0" presId="urn:microsoft.com/office/officeart/2005/8/layout/gear1"/>
    <dgm:cxn modelId="{8D2A8E1A-BD98-4890-9624-7035F3ABC8B8}" type="presParOf" srcId="{0B49FEEB-53A9-4039-909E-C47A78BBDD02}" destId="{C027FEE9-9AF4-4EE8-9901-730041767968}" srcOrd="7" destOrd="0" presId="urn:microsoft.com/office/officeart/2005/8/layout/gear1"/>
    <dgm:cxn modelId="{752717BC-7CD2-4CEB-BD49-11D74C027489}" type="presParOf" srcId="{0B49FEEB-53A9-4039-909E-C47A78BBDD02}" destId="{ADBCC7FD-D234-484F-AC09-04CB776E345A}" srcOrd="8" destOrd="0" presId="urn:microsoft.com/office/officeart/2005/8/layout/gear1"/>
    <dgm:cxn modelId="{900D2D81-9192-42AA-B7FA-8B693210B365}" type="presParOf" srcId="{0B49FEEB-53A9-4039-909E-C47A78BBDD02}" destId="{E4467656-27E4-432C-84A2-F8951C047D42}" srcOrd="9" destOrd="0" presId="urn:microsoft.com/office/officeart/2005/8/layout/gear1"/>
    <dgm:cxn modelId="{28E4FE7E-BAC5-41CF-AAD4-BCE60572BFF0}" type="presParOf" srcId="{0B49FEEB-53A9-4039-909E-C47A78BBDD02}" destId="{2BCE4A66-D5EB-4D9B-884D-251D0474124F}" srcOrd="10" destOrd="0" presId="urn:microsoft.com/office/officeart/2005/8/layout/gear1"/>
    <dgm:cxn modelId="{D3C66F55-9840-45B9-831C-CE25E1559517}" type="presParOf" srcId="{0B49FEEB-53A9-4039-909E-C47A78BBDD02}" destId="{AA297B00-F280-4D96-B072-F4C9F77D014D}" srcOrd="11" destOrd="0" presId="urn:microsoft.com/office/officeart/2005/8/layout/gear1"/>
    <dgm:cxn modelId="{165C6A0D-B5A1-4C30-ADE8-97B6700AE228}" type="presParOf" srcId="{0B49FEEB-53A9-4039-909E-C47A78BBDD02}" destId="{85C6B2FE-CEF4-4BB4-A581-849F34FCFBE2}"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9848073-72D1-4EE5-A001-F91674128A96}"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n-US"/>
        </a:p>
      </dgm:t>
    </dgm:pt>
    <dgm:pt modelId="{E7E0CD63-D0A8-4024-B9F9-3DA55BEE4F2A}">
      <dgm:prSet phldrT="[Text]" custT="1"/>
      <dgm:spPr>
        <a:solidFill>
          <a:schemeClr val="bg1"/>
        </a:solidFill>
        <a:ln>
          <a:solidFill>
            <a:schemeClr val="tx1"/>
          </a:solidFill>
        </a:ln>
      </dgm:spPr>
      <dgm:t>
        <a:bodyPr/>
        <a:lstStyle/>
        <a:p>
          <a:r>
            <a:rPr lang="en-US" sz="1000" b="1" dirty="0">
              <a:solidFill>
                <a:schemeClr val="tx1"/>
              </a:solidFill>
            </a:rPr>
            <a:t>1.</a:t>
          </a:r>
          <a:r>
            <a:rPr lang="en-US" sz="700" dirty="0">
              <a:solidFill>
                <a:schemeClr val="tx1"/>
              </a:solidFill>
            </a:rPr>
            <a:t> FOLLOW THE HIGHWAY</a:t>
          </a:r>
        </a:p>
        <a:p>
          <a:endParaRPr lang="en-US" sz="700" dirty="0">
            <a:solidFill>
              <a:schemeClr val="tx1"/>
            </a:solidFill>
          </a:endParaRPr>
        </a:p>
      </dgm:t>
    </dgm:pt>
    <dgm:pt modelId="{27827914-6778-468A-BF70-56E8DE15BF89}" type="parTrans" cxnId="{D722DD82-5B4D-4D68-8FE8-D5EBDB4D1F75}">
      <dgm:prSet/>
      <dgm:spPr/>
      <dgm:t>
        <a:bodyPr/>
        <a:lstStyle/>
        <a:p>
          <a:endParaRPr lang="en-US"/>
        </a:p>
      </dgm:t>
    </dgm:pt>
    <dgm:pt modelId="{FE9EA3A3-2AE7-40D9-9055-2CDD77DCC2A8}" type="sibTrans" cxnId="{D722DD82-5B4D-4D68-8FE8-D5EBDB4D1F75}">
      <dgm:prSet/>
      <dgm:spPr/>
      <dgm:t>
        <a:bodyPr/>
        <a:lstStyle/>
        <a:p>
          <a:endParaRPr lang="en-US"/>
        </a:p>
      </dgm:t>
    </dgm:pt>
    <dgm:pt modelId="{086DA6AD-B190-4641-8EC3-77AA0B7F3977}">
      <dgm:prSet phldrT="[Text]"/>
      <dgm:spPr>
        <a:ln>
          <a:solidFill>
            <a:schemeClr val="tx1"/>
          </a:solidFill>
        </a:ln>
      </dgm:spPr>
      <dgm:t>
        <a:bodyPr/>
        <a:lstStyle/>
        <a:p>
          <a:r>
            <a:rPr lang="en-US" dirty="0"/>
            <a:t>Create the Treasure Chest</a:t>
          </a:r>
        </a:p>
      </dgm:t>
    </dgm:pt>
    <dgm:pt modelId="{DE6BD21D-6AAC-4E18-953A-720189AB4436}" type="parTrans" cxnId="{A1BDFA15-51CE-40EB-B571-DEDA49F6CFDB}">
      <dgm:prSet/>
      <dgm:spPr/>
      <dgm:t>
        <a:bodyPr/>
        <a:lstStyle/>
        <a:p>
          <a:endParaRPr lang="en-US"/>
        </a:p>
      </dgm:t>
    </dgm:pt>
    <dgm:pt modelId="{722A7977-34B8-412C-8AA6-7A36AD7CB41B}" type="sibTrans" cxnId="{A1BDFA15-51CE-40EB-B571-DEDA49F6CFDB}">
      <dgm:prSet/>
      <dgm:spPr/>
      <dgm:t>
        <a:bodyPr/>
        <a:lstStyle/>
        <a:p>
          <a:endParaRPr lang="en-US"/>
        </a:p>
      </dgm:t>
    </dgm:pt>
    <dgm:pt modelId="{1C118D11-C79D-42BD-9E39-93E57BB8E461}">
      <dgm:prSet phldrT="[Text]" custT="1"/>
      <dgm:spPr>
        <a:solidFill>
          <a:schemeClr val="bg1"/>
        </a:solidFill>
        <a:ln>
          <a:solidFill>
            <a:schemeClr val="tx1"/>
          </a:solidFill>
        </a:ln>
      </dgm:spPr>
      <dgm:t>
        <a:bodyPr/>
        <a:lstStyle/>
        <a:p>
          <a:r>
            <a:rPr lang="en-US" sz="1000" b="1" dirty="0">
              <a:solidFill>
                <a:schemeClr val="tx1"/>
              </a:solidFill>
            </a:rPr>
            <a:t>2.</a:t>
          </a:r>
          <a:r>
            <a:rPr lang="en-US" sz="700" dirty="0">
              <a:solidFill>
                <a:schemeClr val="tx1"/>
              </a:solidFill>
            </a:rPr>
            <a:t>TUNE TO THE FREQUENCY OF YOUR THOUGHT      .PATTERN</a:t>
          </a:r>
        </a:p>
        <a:p>
          <a:endParaRPr lang="en-US" sz="700" dirty="0">
            <a:solidFill>
              <a:schemeClr val="tx1"/>
            </a:solidFill>
          </a:endParaRPr>
        </a:p>
      </dgm:t>
    </dgm:pt>
    <dgm:pt modelId="{9BBF06C4-73E1-4400-A58B-D367ECED48CC}" type="parTrans" cxnId="{F0BEC5B3-5582-4630-B326-445EC2A10647}">
      <dgm:prSet/>
      <dgm:spPr/>
      <dgm:t>
        <a:bodyPr/>
        <a:lstStyle/>
        <a:p>
          <a:endParaRPr lang="en-US"/>
        </a:p>
      </dgm:t>
    </dgm:pt>
    <dgm:pt modelId="{72872FCE-179E-44BC-9979-642BFFBEA9A2}" type="sibTrans" cxnId="{F0BEC5B3-5582-4630-B326-445EC2A10647}">
      <dgm:prSet/>
      <dgm:spPr/>
      <dgm:t>
        <a:bodyPr/>
        <a:lstStyle/>
        <a:p>
          <a:endParaRPr lang="en-US"/>
        </a:p>
      </dgm:t>
    </dgm:pt>
    <dgm:pt modelId="{716CD440-C69A-458B-85D9-1C5F2E98FBEA}">
      <dgm:prSet phldrT="[Text]"/>
      <dgm:spPr>
        <a:ln>
          <a:solidFill>
            <a:schemeClr val="tx1"/>
          </a:solidFill>
        </a:ln>
      </dgm:spPr>
      <dgm:t>
        <a:bodyPr/>
        <a:lstStyle/>
        <a:p>
          <a:r>
            <a:rPr lang="en-US" dirty="0"/>
            <a:t>Understand thought pattern from the Treasure Chest</a:t>
          </a:r>
        </a:p>
      </dgm:t>
    </dgm:pt>
    <dgm:pt modelId="{D0F19C3A-C8C9-48E5-89EC-C0B3BA7C2C30}" type="parTrans" cxnId="{6DCBCA7C-3971-42AA-8FBC-2406912637C3}">
      <dgm:prSet/>
      <dgm:spPr/>
      <dgm:t>
        <a:bodyPr/>
        <a:lstStyle/>
        <a:p>
          <a:endParaRPr lang="en-US"/>
        </a:p>
      </dgm:t>
    </dgm:pt>
    <dgm:pt modelId="{9FE3DC63-3937-40F9-A5FA-68A36A04DE4D}" type="sibTrans" cxnId="{6DCBCA7C-3971-42AA-8FBC-2406912637C3}">
      <dgm:prSet/>
      <dgm:spPr/>
      <dgm:t>
        <a:bodyPr/>
        <a:lstStyle/>
        <a:p>
          <a:endParaRPr lang="en-US"/>
        </a:p>
      </dgm:t>
    </dgm:pt>
    <dgm:pt modelId="{FDE9F6B2-7B5F-484D-97A2-0C32C0E120C8}">
      <dgm:prSet phldrT="[Text]" custT="1"/>
      <dgm:spPr>
        <a:solidFill>
          <a:schemeClr val="bg1"/>
        </a:solidFill>
        <a:ln>
          <a:solidFill>
            <a:schemeClr val="tx1"/>
          </a:solidFill>
        </a:ln>
      </dgm:spPr>
      <dgm:t>
        <a:bodyPr/>
        <a:lstStyle/>
        <a:p>
          <a:endParaRPr lang="en-US" sz="900" dirty="0">
            <a:solidFill>
              <a:schemeClr val="tx1"/>
            </a:solidFill>
          </a:endParaRPr>
        </a:p>
        <a:p>
          <a:r>
            <a:rPr lang="en-US" sz="1000" b="1" dirty="0">
              <a:solidFill>
                <a:schemeClr val="tx1"/>
              </a:solidFill>
            </a:rPr>
            <a:t>3.</a:t>
          </a:r>
          <a:r>
            <a:rPr lang="en-US" sz="900" dirty="0">
              <a:solidFill>
                <a:schemeClr val="tx1"/>
              </a:solidFill>
            </a:rPr>
            <a:t> </a:t>
          </a:r>
          <a:r>
            <a:rPr lang="en-US" sz="700" dirty="0">
              <a:solidFill>
                <a:schemeClr val="tx1"/>
              </a:solidFill>
            </a:rPr>
            <a:t>USE POWER OF INTENT</a:t>
          </a:r>
          <a:endParaRPr lang="en-US" sz="900" dirty="0">
            <a:solidFill>
              <a:schemeClr val="tx1"/>
            </a:solidFill>
          </a:endParaRPr>
        </a:p>
      </dgm:t>
    </dgm:pt>
    <dgm:pt modelId="{6797B70A-ECDF-4DFB-AB59-7676D1DA39A5}" type="parTrans" cxnId="{8EE1491D-0BCB-46DF-AFA9-B1C231421324}">
      <dgm:prSet/>
      <dgm:spPr/>
      <dgm:t>
        <a:bodyPr/>
        <a:lstStyle/>
        <a:p>
          <a:endParaRPr lang="en-US"/>
        </a:p>
      </dgm:t>
    </dgm:pt>
    <dgm:pt modelId="{66E8905B-36D3-4637-9A0B-A694E1015C0E}" type="sibTrans" cxnId="{8EE1491D-0BCB-46DF-AFA9-B1C231421324}">
      <dgm:prSet/>
      <dgm:spPr/>
      <dgm:t>
        <a:bodyPr/>
        <a:lstStyle/>
        <a:p>
          <a:endParaRPr lang="en-US"/>
        </a:p>
      </dgm:t>
    </dgm:pt>
    <dgm:pt modelId="{587DD2F3-221B-47C3-B57B-847FC3FF19B0}">
      <dgm:prSet phldrT="[Text]"/>
      <dgm:spPr>
        <a:ln>
          <a:solidFill>
            <a:schemeClr val="tx1"/>
          </a:solidFill>
        </a:ln>
      </dgm:spPr>
      <dgm:t>
        <a:bodyPr/>
        <a:lstStyle/>
        <a:p>
          <a:r>
            <a:rPr lang="en-US" dirty="0"/>
            <a:t>Use the right attitude  to form intent</a:t>
          </a:r>
        </a:p>
      </dgm:t>
    </dgm:pt>
    <dgm:pt modelId="{7DA05F09-3311-4C30-B35C-C4EBE31EC162}" type="parTrans" cxnId="{6CB74EC6-A156-425C-B359-39732E4F74B1}">
      <dgm:prSet/>
      <dgm:spPr/>
      <dgm:t>
        <a:bodyPr/>
        <a:lstStyle/>
        <a:p>
          <a:endParaRPr lang="en-US"/>
        </a:p>
      </dgm:t>
    </dgm:pt>
    <dgm:pt modelId="{DA9F7D83-EA74-4F24-AD27-32F62627F662}" type="sibTrans" cxnId="{6CB74EC6-A156-425C-B359-39732E4F74B1}">
      <dgm:prSet/>
      <dgm:spPr/>
      <dgm:t>
        <a:bodyPr/>
        <a:lstStyle/>
        <a:p>
          <a:endParaRPr lang="en-US"/>
        </a:p>
      </dgm:t>
    </dgm:pt>
    <dgm:pt modelId="{4F4E3007-7A34-4DF7-9E2E-19148E59E362}">
      <dgm:prSet phldrT="[Text]" custT="1"/>
      <dgm:spPr>
        <a:solidFill>
          <a:schemeClr val="bg1"/>
        </a:solidFill>
        <a:ln>
          <a:solidFill>
            <a:schemeClr val="tx1"/>
          </a:solidFill>
        </a:ln>
      </dgm:spPr>
      <dgm:t>
        <a:bodyPr/>
        <a:lstStyle/>
        <a:p>
          <a:endParaRPr lang="en-US" sz="700" dirty="0">
            <a:solidFill>
              <a:schemeClr val="tx1"/>
            </a:solidFill>
          </a:endParaRPr>
        </a:p>
        <a:p>
          <a:r>
            <a:rPr lang="en-US" sz="1000" b="1" dirty="0">
              <a:solidFill>
                <a:schemeClr val="tx1"/>
              </a:solidFill>
            </a:rPr>
            <a:t>4.</a:t>
          </a:r>
          <a:r>
            <a:rPr lang="en-US" sz="700" dirty="0">
              <a:solidFill>
                <a:schemeClr val="tx1"/>
              </a:solidFill>
            </a:rPr>
            <a:t> 6 SPIRITUAL LAWS OF SUCCESS</a:t>
          </a:r>
        </a:p>
      </dgm:t>
    </dgm:pt>
    <dgm:pt modelId="{2859CC5E-7369-4091-B166-5D5A7C45382C}" type="parTrans" cxnId="{16B4C592-C22C-4DEF-B928-BC7677D4974C}">
      <dgm:prSet/>
      <dgm:spPr/>
      <dgm:t>
        <a:bodyPr/>
        <a:lstStyle/>
        <a:p>
          <a:endParaRPr lang="en-US"/>
        </a:p>
      </dgm:t>
    </dgm:pt>
    <dgm:pt modelId="{DA5DAF92-BCE0-462C-8AC5-8A884160BF63}" type="sibTrans" cxnId="{16B4C592-C22C-4DEF-B928-BC7677D4974C}">
      <dgm:prSet/>
      <dgm:spPr/>
      <dgm:t>
        <a:bodyPr/>
        <a:lstStyle/>
        <a:p>
          <a:endParaRPr lang="en-US"/>
        </a:p>
      </dgm:t>
    </dgm:pt>
    <dgm:pt modelId="{EB77EBCF-EE8E-4326-AC6C-72B6C476BE83}">
      <dgm:prSet phldrT="[Text]"/>
      <dgm:spPr>
        <a:ln>
          <a:solidFill>
            <a:schemeClr val="tx1"/>
          </a:solidFill>
        </a:ln>
      </dgm:spPr>
      <dgm:t>
        <a:bodyPr/>
        <a:lstStyle/>
        <a:p>
          <a:r>
            <a:rPr lang="en-US" dirty="0"/>
            <a:t>USE 4 SPIRITUAL RULES</a:t>
          </a:r>
        </a:p>
      </dgm:t>
    </dgm:pt>
    <dgm:pt modelId="{74E2758D-DD89-484A-A752-97934D6B104E}" type="parTrans" cxnId="{43690AD4-B5C7-4B70-84EF-855BDF57474E}">
      <dgm:prSet/>
      <dgm:spPr/>
      <dgm:t>
        <a:bodyPr/>
        <a:lstStyle/>
        <a:p>
          <a:endParaRPr lang="en-US"/>
        </a:p>
      </dgm:t>
    </dgm:pt>
    <dgm:pt modelId="{08CC5F1A-26B6-4C96-869C-5D4B5B57061A}" type="sibTrans" cxnId="{43690AD4-B5C7-4B70-84EF-855BDF57474E}">
      <dgm:prSet/>
      <dgm:spPr/>
      <dgm:t>
        <a:bodyPr/>
        <a:lstStyle/>
        <a:p>
          <a:endParaRPr lang="en-US"/>
        </a:p>
      </dgm:t>
    </dgm:pt>
    <dgm:pt modelId="{BB0A436D-EE53-44EF-B487-AA94AC1489EF}" type="pres">
      <dgm:prSet presAssocID="{39848073-72D1-4EE5-A001-F91674128A96}" presName="cycleMatrixDiagram" presStyleCnt="0">
        <dgm:presLayoutVars>
          <dgm:chMax val="1"/>
          <dgm:dir/>
          <dgm:animLvl val="lvl"/>
          <dgm:resizeHandles val="exact"/>
        </dgm:presLayoutVars>
      </dgm:prSet>
      <dgm:spPr/>
    </dgm:pt>
    <dgm:pt modelId="{571C6B13-8240-4FEE-A63D-692685A1C7A7}" type="pres">
      <dgm:prSet presAssocID="{39848073-72D1-4EE5-A001-F91674128A96}" presName="children" presStyleCnt="0"/>
      <dgm:spPr/>
    </dgm:pt>
    <dgm:pt modelId="{919428E1-C2C8-46B8-9FB6-61AC3DE19874}" type="pres">
      <dgm:prSet presAssocID="{39848073-72D1-4EE5-A001-F91674128A96}" presName="child1group" presStyleCnt="0"/>
      <dgm:spPr/>
    </dgm:pt>
    <dgm:pt modelId="{5F3C33BD-DB0B-47A0-9394-44C7B77243FF}" type="pres">
      <dgm:prSet presAssocID="{39848073-72D1-4EE5-A001-F91674128A96}" presName="child1" presStyleLbl="bgAcc1" presStyleIdx="0" presStyleCnt="4"/>
      <dgm:spPr/>
    </dgm:pt>
    <dgm:pt modelId="{97937060-3395-489C-B455-6910A05A99F6}" type="pres">
      <dgm:prSet presAssocID="{39848073-72D1-4EE5-A001-F91674128A96}" presName="child1Text" presStyleLbl="bgAcc1" presStyleIdx="0" presStyleCnt="4">
        <dgm:presLayoutVars>
          <dgm:bulletEnabled val="1"/>
        </dgm:presLayoutVars>
      </dgm:prSet>
      <dgm:spPr/>
    </dgm:pt>
    <dgm:pt modelId="{0B8D7360-1725-42AB-9B43-2F17AC5C80EF}" type="pres">
      <dgm:prSet presAssocID="{39848073-72D1-4EE5-A001-F91674128A96}" presName="child2group" presStyleCnt="0"/>
      <dgm:spPr/>
    </dgm:pt>
    <dgm:pt modelId="{22C15EEF-342A-4618-8511-C1F50F338009}" type="pres">
      <dgm:prSet presAssocID="{39848073-72D1-4EE5-A001-F91674128A96}" presName="child2" presStyleLbl="bgAcc1" presStyleIdx="1" presStyleCnt="4"/>
      <dgm:spPr/>
    </dgm:pt>
    <dgm:pt modelId="{60A22617-D4B1-438B-A4AB-32BC4D2AECA7}" type="pres">
      <dgm:prSet presAssocID="{39848073-72D1-4EE5-A001-F91674128A96}" presName="child2Text" presStyleLbl="bgAcc1" presStyleIdx="1" presStyleCnt="4">
        <dgm:presLayoutVars>
          <dgm:bulletEnabled val="1"/>
        </dgm:presLayoutVars>
      </dgm:prSet>
      <dgm:spPr/>
    </dgm:pt>
    <dgm:pt modelId="{56AE8269-EDA0-400B-B34D-BC186121B4F2}" type="pres">
      <dgm:prSet presAssocID="{39848073-72D1-4EE5-A001-F91674128A96}" presName="child3group" presStyleCnt="0"/>
      <dgm:spPr/>
    </dgm:pt>
    <dgm:pt modelId="{07DAE046-94CA-4EFE-BAFD-6D19DEC4D32E}" type="pres">
      <dgm:prSet presAssocID="{39848073-72D1-4EE5-A001-F91674128A96}" presName="child3" presStyleLbl="bgAcc1" presStyleIdx="2" presStyleCnt="4"/>
      <dgm:spPr/>
    </dgm:pt>
    <dgm:pt modelId="{A10C42DA-FC71-4D55-BD6E-183D637A505F}" type="pres">
      <dgm:prSet presAssocID="{39848073-72D1-4EE5-A001-F91674128A96}" presName="child3Text" presStyleLbl="bgAcc1" presStyleIdx="2" presStyleCnt="4">
        <dgm:presLayoutVars>
          <dgm:bulletEnabled val="1"/>
        </dgm:presLayoutVars>
      </dgm:prSet>
      <dgm:spPr/>
    </dgm:pt>
    <dgm:pt modelId="{732248AC-1DBB-4912-BE38-C1BF57475B69}" type="pres">
      <dgm:prSet presAssocID="{39848073-72D1-4EE5-A001-F91674128A96}" presName="child4group" presStyleCnt="0"/>
      <dgm:spPr/>
    </dgm:pt>
    <dgm:pt modelId="{D7D68523-4425-4CE4-A8D6-C999E2CEADA6}" type="pres">
      <dgm:prSet presAssocID="{39848073-72D1-4EE5-A001-F91674128A96}" presName="child4" presStyleLbl="bgAcc1" presStyleIdx="3" presStyleCnt="4"/>
      <dgm:spPr/>
    </dgm:pt>
    <dgm:pt modelId="{7FFBD89E-6D33-4B6B-9DCC-D3858613112E}" type="pres">
      <dgm:prSet presAssocID="{39848073-72D1-4EE5-A001-F91674128A96}" presName="child4Text" presStyleLbl="bgAcc1" presStyleIdx="3" presStyleCnt="4">
        <dgm:presLayoutVars>
          <dgm:bulletEnabled val="1"/>
        </dgm:presLayoutVars>
      </dgm:prSet>
      <dgm:spPr/>
    </dgm:pt>
    <dgm:pt modelId="{D36053D1-32AE-4411-9F69-9C208690D004}" type="pres">
      <dgm:prSet presAssocID="{39848073-72D1-4EE5-A001-F91674128A96}" presName="childPlaceholder" presStyleCnt="0"/>
      <dgm:spPr/>
    </dgm:pt>
    <dgm:pt modelId="{5CAC42DF-851D-4CCE-8A7A-9630E0249CCD}" type="pres">
      <dgm:prSet presAssocID="{39848073-72D1-4EE5-A001-F91674128A96}" presName="circle" presStyleCnt="0"/>
      <dgm:spPr/>
    </dgm:pt>
    <dgm:pt modelId="{1E17DA4E-73C3-463F-A8CB-A3FFF3E737B2}" type="pres">
      <dgm:prSet presAssocID="{39848073-72D1-4EE5-A001-F91674128A96}" presName="quadrant1" presStyleLbl="node1" presStyleIdx="0" presStyleCnt="4">
        <dgm:presLayoutVars>
          <dgm:chMax val="1"/>
          <dgm:bulletEnabled val="1"/>
        </dgm:presLayoutVars>
      </dgm:prSet>
      <dgm:spPr/>
    </dgm:pt>
    <dgm:pt modelId="{996C4EA3-EB42-409B-B512-40C61F3E02ED}" type="pres">
      <dgm:prSet presAssocID="{39848073-72D1-4EE5-A001-F91674128A96}" presName="quadrant2" presStyleLbl="node1" presStyleIdx="1" presStyleCnt="4">
        <dgm:presLayoutVars>
          <dgm:chMax val="1"/>
          <dgm:bulletEnabled val="1"/>
        </dgm:presLayoutVars>
      </dgm:prSet>
      <dgm:spPr/>
    </dgm:pt>
    <dgm:pt modelId="{CFFE2433-4177-4E2D-A992-09A5C77FC0CB}" type="pres">
      <dgm:prSet presAssocID="{39848073-72D1-4EE5-A001-F91674128A96}" presName="quadrant3" presStyleLbl="node1" presStyleIdx="2" presStyleCnt="4">
        <dgm:presLayoutVars>
          <dgm:chMax val="1"/>
          <dgm:bulletEnabled val="1"/>
        </dgm:presLayoutVars>
      </dgm:prSet>
      <dgm:spPr/>
    </dgm:pt>
    <dgm:pt modelId="{9E7005BD-6293-4EEB-91F6-408CE49F99C3}" type="pres">
      <dgm:prSet presAssocID="{39848073-72D1-4EE5-A001-F91674128A96}" presName="quadrant4" presStyleLbl="node1" presStyleIdx="3" presStyleCnt="4">
        <dgm:presLayoutVars>
          <dgm:chMax val="1"/>
          <dgm:bulletEnabled val="1"/>
        </dgm:presLayoutVars>
      </dgm:prSet>
      <dgm:spPr/>
    </dgm:pt>
    <dgm:pt modelId="{65C9C39E-A5D6-44C2-8050-CB301FD987AF}" type="pres">
      <dgm:prSet presAssocID="{39848073-72D1-4EE5-A001-F91674128A96}" presName="quadrantPlaceholder" presStyleCnt="0"/>
      <dgm:spPr/>
    </dgm:pt>
    <dgm:pt modelId="{26C4FB37-C0EA-4A15-80F4-425169C5E3E7}" type="pres">
      <dgm:prSet presAssocID="{39848073-72D1-4EE5-A001-F91674128A96}" presName="center1" presStyleLbl="fgShp" presStyleIdx="0" presStyleCnt="2" custScaleX="177296" custScaleY="177296"/>
      <dgm:spPr>
        <a:solidFill>
          <a:schemeClr val="tx1"/>
        </a:solidFill>
      </dgm:spPr>
    </dgm:pt>
    <dgm:pt modelId="{96D7D40C-F1F3-46E4-B99C-0545D3EECD3E}" type="pres">
      <dgm:prSet presAssocID="{39848073-72D1-4EE5-A001-F91674128A96}" presName="center2" presStyleLbl="fgShp" presStyleIdx="1" presStyleCnt="2" custScaleX="179907" custScaleY="179907"/>
      <dgm:spPr>
        <a:solidFill>
          <a:schemeClr val="tx1"/>
        </a:solidFill>
      </dgm:spPr>
    </dgm:pt>
  </dgm:ptLst>
  <dgm:cxnLst>
    <dgm:cxn modelId="{A1BDFA15-51CE-40EB-B571-DEDA49F6CFDB}" srcId="{E7E0CD63-D0A8-4024-B9F9-3DA55BEE4F2A}" destId="{086DA6AD-B190-4641-8EC3-77AA0B7F3977}" srcOrd="0" destOrd="0" parTransId="{DE6BD21D-6AAC-4E18-953A-720189AB4436}" sibTransId="{722A7977-34B8-412C-8AA6-7A36AD7CB41B}"/>
    <dgm:cxn modelId="{19ABC419-CE4E-411C-B5C0-2C819522B288}" type="presOf" srcId="{086DA6AD-B190-4641-8EC3-77AA0B7F3977}" destId="{97937060-3395-489C-B455-6910A05A99F6}" srcOrd="1" destOrd="0" presId="urn:microsoft.com/office/officeart/2005/8/layout/cycle4"/>
    <dgm:cxn modelId="{8EE1491D-0BCB-46DF-AFA9-B1C231421324}" srcId="{39848073-72D1-4EE5-A001-F91674128A96}" destId="{FDE9F6B2-7B5F-484D-97A2-0C32C0E120C8}" srcOrd="2" destOrd="0" parTransId="{6797B70A-ECDF-4DFB-AB59-7676D1DA39A5}" sibTransId="{66E8905B-36D3-4637-9A0B-A694E1015C0E}"/>
    <dgm:cxn modelId="{CA129923-95E4-452B-998F-4C8BDE11CDC5}" type="presOf" srcId="{EB77EBCF-EE8E-4326-AC6C-72B6C476BE83}" destId="{7FFBD89E-6D33-4B6B-9DCC-D3858613112E}" srcOrd="1" destOrd="0" presId="urn:microsoft.com/office/officeart/2005/8/layout/cycle4"/>
    <dgm:cxn modelId="{318A1824-0B93-4810-8C3D-0E592D08DD24}" type="presOf" srcId="{1C118D11-C79D-42BD-9E39-93E57BB8E461}" destId="{996C4EA3-EB42-409B-B512-40C61F3E02ED}" srcOrd="0" destOrd="0" presId="urn:microsoft.com/office/officeart/2005/8/layout/cycle4"/>
    <dgm:cxn modelId="{D1C7B32A-B743-4FD1-9320-0CB92193D4BB}" type="presOf" srcId="{587DD2F3-221B-47C3-B57B-847FC3FF19B0}" destId="{07DAE046-94CA-4EFE-BAFD-6D19DEC4D32E}" srcOrd="0" destOrd="0" presId="urn:microsoft.com/office/officeart/2005/8/layout/cycle4"/>
    <dgm:cxn modelId="{CD083F2F-29FA-4547-93A0-D2C92F0E9137}" type="presOf" srcId="{587DD2F3-221B-47C3-B57B-847FC3FF19B0}" destId="{A10C42DA-FC71-4D55-BD6E-183D637A505F}" srcOrd="1" destOrd="0" presId="urn:microsoft.com/office/officeart/2005/8/layout/cycle4"/>
    <dgm:cxn modelId="{0886D944-2B3E-45DE-A52A-4D4DB9EE5262}" type="presOf" srcId="{716CD440-C69A-458B-85D9-1C5F2E98FBEA}" destId="{22C15EEF-342A-4618-8511-C1F50F338009}" srcOrd="0" destOrd="0" presId="urn:microsoft.com/office/officeart/2005/8/layout/cycle4"/>
    <dgm:cxn modelId="{35A3F24F-6639-4838-9046-D0C0360EC57A}" type="presOf" srcId="{FDE9F6B2-7B5F-484D-97A2-0C32C0E120C8}" destId="{CFFE2433-4177-4E2D-A992-09A5C77FC0CB}" srcOrd="0" destOrd="0" presId="urn:microsoft.com/office/officeart/2005/8/layout/cycle4"/>
    <dgm:cxn modelId="{AE442B50-7B90-4989-977C-DCBD67D6ADAC}" type="presOf" srcId="{EB77EBCF-EE8E-4326-AC6C-72B6C476BE83}" destId="{D7D68523-4425-4CE4-A8D6-C999E2CEADA6}" srcOrd="0" destOrd="0" presId="urn:microsoft.com/office/officeart/2005/8/layout/cycle4"/>
    <dgm:cxn modelId="{C874A87C-0F74-411B-A248-C18E5CB24123}" type="presOf" srcId="{E7E0CD63-D0A8-4024-B9F9-3DA55BEE4F2A}" destId="{1E17DA4E-73C3-463F-A8CB-A3FFF3E737B2}" srcOrd="0" destOrd="0" presId="urn:microsoft.com/office/officeart/2005/8/layout/cycle4"/>
    <dgm:cxn modelId="{6DCBCA7C-3971-42AA-8FBC-2406912637C3}" srcId="{1C118D11-C79D-42BD-9E39-93E57BB8E461}" destId="{716CD440-C69A-458B-85D9-1C5F2E98FBEA}" srcOrd="0" destOrd="0" parTransId="{D0F19C3A-C8C9-48E5-89EC-C0B3BA7C2C30}" sibTransId="{9FE3DC63-3937-40F9-A5FA-68A36A04DE4D}"/>
    <dgm:cxn modelId="{5876117D-2398-497B-8493-2DD7B469713F}" type="presOf" srcId="{4F4E3007-7A34-4DF7-9E2E-19148E59E362}" destId="{9E7005BD-6293-4EEB-91F6-408CE49F99C3}" srcOrd="0" destOrd="0" presId="urn:microsoft.com/office/officeart/2005/8/layout/cycle4"/>
    <dgm:cxn modelId="{D722DD82-5B4D-4D68-8FE8-D5EBDB4D1F75}" srcId="{39848073-72D1-4EE5-A001-F91674128A96}" destId="{E7E0CD63-D0A8-4024-B9F9-3DA55BEE4F2A}" srcOrd="0" destOrd="0" parTransId="{27827914-6778-468A-BF70-56E8DE15BF89}" sibTransId="{FE9EA3A3-2AE7-40D9-9055-2CDD77DCC2A8}"/>
    <dgm:cxn modelId="{16B4C592-C22C-4DEF-B928-BC7677D4974C}" srcId="{39848073-72D1-4EE5-A001-F91674128A96}" destId="{4F4E3007-7A34-4DF7-9E2E-19148E59E362}" srcOrd="3" destOrd="0" parTransId="{2859CC5E-7369-4091-B166-5D5A7C45382C}" sibTransId="{DA5DAF92-BCE0-462C-8AC5-8A884160BF63}"/>
    <dgm:cxn modelId="{D9075AA8-4EA1-42A8-9278-FE880F1E2150}" type="presOf" srcId="{716CD440-C69A-458B-85D9-1C5F2E98FBEA}" destId="{60A22617-D4B1-438B-A4AB-32BC4D2AECA7}" srcOrd="1" destOrd="0" presId="urn:microsoft.com/office/officeart/2005/8/layout/cycle4"/>
    <dgm:cxn modelId="{F0BEC5B3-5582-4630-B326-445EC2A10647}" srcId="{39848073-72D1-4EE5-A001-F91674128A96}" destId="{1C118D11-C79D-42BD-9E39-93E57BB8E461}" srcOrd="1" destOrd="0" parTransId="{9BBF06C4-73E1-4400-A58B-D367ECED48CC}" sibTransId="{72872FCE-179E-44BC-9979-642BFFBEA9A2}"/>
    <dgm:cxn modelId="{6CB74EC6-A156-425C-B359-39732E4F74B1}" srcId="{FDE9F6B2-7B5F-484D-97A2-0C32C0E120C8}" destId="{587DD2F3-221B-47C3-B57B-847FC3FF19B0}" srcOrd="0" destOrd="0" parTransId="{7DA05F09-3311-4C30-B35C-C4EBE31EC162}" sibTransId="{DA9F7D83-EA74-4F24-AD27-32F62627F662}"/>
    <dgm:cxn modelId="{43690AD4-B5C7-4B70-84EF-855BDF57474E}" srcId="{4F4E3007-7A34-4DF7-9E2E-19148E59E362}" destId="{EB77EBCF-EE8E-4326-AC6C-72B6C476BE83}" srcOrd="0" destOrd="0" parTransId="{74E2758D-DD89-484A-A752-97934D6B104E}" sibTransId="{08CC5F1A-26B6-4C96-869C-5D4B5B57061A}"/>
    <dgm:cxn modelId="{A23985E4-F489-4E89-A4CF-0744E4EED63A}" type="presOf" srcId="{39848073-72D1-4EE5-A001-F91674128A96}" destId="{BB0A436D-EE53-44EF-B487-AA94AC1489EF}" srcOrd="0" destOrd="0" presId="urn:microsoft.com/office/officeart/2005/8/layout/cycle4"/>
    <dgm:cxn modelId="{900F53F8-966E-4A91-AACC-B4BE887F1CA2}" type="presOf" srcId="{086DA6AD-B190-4641-8EC3-77AA0B7F3977}" destId="{5F3C33BD-DB0B-47A0-9394-44C7B77243FF}" srcOrd="0" destOrd="0" presId="urn:microsoft.com/office/officeart/2005/8/layout/cycle4"/>
    <dgm:cxn modelId="{210F3755-E462-44E6-B5A0-2B5E240BA931}" type="presParOf" srcId="{BB0A436D-EE53-44EF-B487-AA94AC1489EF}" destId="{571C6B13-8240-4FEE-A63D-692685A1C7A7}" srcOrd="0" destOrd="0" presId="urn:microsoft.com/office/officeart/2005/8/layout/cycle4"/>
    <dgm:cxn modelId="{0FF885B7-9100-4B3D-9332-2A621DF85AA7}" type="presParOf" srcId="{571C6B13-8240-4FEE-A63D-692685A1C7A7}" destId="{919428E1-C2C8-46B8-9FB6-61AC3DE19874}" srcOrd="0" destOrd="0" presId="urn:microsoft.com/office/officeart/2005/8/layout/cycle4"/>
    <dgm:cxn modelId="{7152DADB-7FF3-4D4E-9959-889E6B584A36}" type="presParOf" srcId="{919428E1-C2C8-46B8-9FB6-61AC3DE19874}" destId="{5F3C33BD-DB0B-47A0-9394-44C7B77243FF}" srcOrd="0" destOrd="0" presId="urn:microsoft.com/office/officeart/2005/8/layout/cycle4"/>
    <dgm:cxn modelId="{CE1F1E2F-D0C1-4E74-B119-002E7D711583}" type="presParOf" srcId="{919428E1-C2C8-46B8-9FB6-61AC3DE19874}" destId="{97937060-3395-489C-B455-6910A05A99F6}" srcOrd="1" destOrd="0" presId="urn:microsoft.com/office/officeart/2005/8/layout/cycle4"/>
    <dgm:cxn modelId="{B2707186-2644-40D6-A7F3-B79848C1BBE8}" type="presParOf" srcId="{571C6B13-8240-4FEE-A63D-692685A1C7A7}" destId="{0B8D7360-1725-42AB-9B43-2F17AC5C80EF}" srcOrd="1" destOrd="0" presId="urn:microsoft.com/office/officeart/2005/8/layout/cycle4"/>
    <dgm:cxn modelId="{37019352-DDD4-41E9-A313-9BFDF80898CF}" type="presParOf" srcId="{0B8D7360-1725-42AB-9B43-2F17AC5C80EF}" destId="{22C15EEF-342A-4618-8511-C1F50F338009}" srcOrd="0" destOrd="0" presId="urn:microsoft.com/office/officeart/2005/8/layout/cycle4"/>
    <dgm:cxn modelId="{6DE25A64-20C8-42C4-BE70-ED298E2F5890}" type="presParOf" srcId="{0B8D7360-1725-42AB-9B43-2F17AC5C80EF}" destId="{60A22617-D4B1-438B-A4AB-32BC4D2AECA7}" srcOrd="1" destOrd="0" presId="urn:microsoft.com/office/officeart/2005/8/layout/cycle4"/>
    <dgm:cxn modelId="{345F261A-6AB4-4265-8A87-05297BC9EC4E}" type="presParOf" srcId="{571C6B13-8240-4FEE-A63D-692685A1C7A7}" destId="{56AE8269-EDA0-400B-B34D-BC186121B4F2}" srcOrd="2" destOrd="0" presId="urn:microsoft.com/office/officeart/2005/8/layout/cycle4"/>
    <dgm:cxn modelId="{B775679E-5961-4543-85F1-78CB9F6B9A1C}" type="presParOf" srcId="{56AE8269-EDA0-400B-B34D-BC186121B4F2}" destId="{07DAE046-94CA-4EFE-BAFD-6D19DEC4D32E}" srcOrd="0" destOrd="0" presId="urn:microsoft.com/office/officeart/2005/8/layout/cycle4"/>
    <dgm:cxn modelId="{CCFD65E1-1DDE-44F0-A62C-ECE54306476B}" type="presParOf" srcId="{56AE8269-EDA0-400B-B34D-BC186121B4F2}" destId="{A10C42DA-FC71-4D55-BD6E-183D637A505F}" srcOrd="1" destOrd="0" presId="urn:microsoft.com/office/officeart/2005/8/layout/cycle4"/>
    <dgm:cxn modelId="{F1246977-CB52-4E6D-864E-082FC963BDA2}" type="presParOf" srcId="{571C6B13-8240-4FEE-A63D-692685A1C7A7}" destId="{732248AC-1DBB-4912-BE38-C1BF57475B69}" srcOrd="3" destOrd="0" presId="urn:microsoft.com/office/officeart/2005/8/layout/cycle4"/>
    <dgm:cxn modelId="{BEEB64C6-C8C8-4D18-AA10-6CF84D859ECA}" type="presParOf" srcId="{732248AC-1DBB-4912-BE38-C1BF57475B69}" destId="{D7D68523-4425-4CE4-A8D6-C999E2CEADA6}" srcOrd="0" destOrd="0" presId="urn:microsoft.com/office/officeart/2005/8/layout/cycle4"/>
    <dgm:cxn modelId="{03F817C8-F942-4A14-A418-B7870D50F29B}" type="presParOf" srcId="{732248AC-1DBB-4912-BE38-C1BF57475B69}" destId="{7FFBD89E-6D33-4B6B-9DCC-D3858613112E}" srcOrd="1" destOrd="0" presId="urn:microsoft.com/office/officeart/2005/8/layout/cycle4"/>
    <dgm:cxn modelId="{27A81D78-87AC-453E-A381-2B4A6BE5AB60}" type="presParOf" srcId="{571C6B13-8240-4FEE-A63D-692685A1C7A7}" destId="{D36053D1-32AE-4411-9F69-9C208690D004}" srcOrd="4" destOrd="0" presId="urn:microsoft.com/office/officeart/2005/8/layout/cycle4"/>
    <dgm:cxn modelId="{9ED58D91-29B5-4418-B153-BFBB33270975}" type="presParOf" srcId="{BB0A436D-EE53-44EF-B487-AA94AC1489EF}" destId="{5CAC42DF-851D-4CCE-8A7A-9630E0249CCD}" srcOrd="1" destOrd="0" presId="urn:microsoft.com/office/officeart/2005/8/layout/cycle4"/>
    <dgm:cxn modelId="{1187CCCC-7EF0-4534-9559-1F02A96FC60D}" type="presParOf" srcId="{5CAC42DF-851D-4CCE-8A7A-9630E0249CCD}" destId="{1E17DA4E-73C3-463F-A8CB-A3FFF3E737B2}" srcOrd="0" destOrd="0" presId="urn:microsoft.com/office/officeart/2005/8/layout/cycle4"/>
    <dgm:cxn modelId="{AF49F13D-5D78-416A-9685-67785F6171B9}" type="presParOf" srcId="{5CAC42DF-851D-4CCE-8A7A-9630E0249CCD}" destId="{996C4EA3-EB42-409B-B512-40C61F3E02ED}" srcOrd="1" destOrd="0" presId="urn:microsoft.com/office/officeart/2005/8/layout/cycle4"/>
    <dgm:cxn modelId="{34C53DCD-EB0E-4890-AFB5-59805ACA5A57}" type="presParOf" srcId="{5CAC42DF-851D-4CCE-8A7A-9630E0249CCD}" destId="{CFFE2433-4177-4E2D-A992-09A5C77FC0CB}" srcOrd="2" destOrd="0" presId="urn:microsoft.com/office/officeart/2005/8/layout/cycle4"/>
    <dgm:cxn modelId="{E84214AA-4752-461C-A26E-745014BD1600}" type="presParOf" srcId="{5CAC42DF-851D-4CCE-8A7A-9630E0249CCD}" destId="{9E7005BD-6293-4EEB-91F6-408CE49F99C3}" srcOrd="3" destOrd="0" presId="urn:microsoft.com/office/officeart/2005/8/layout/cycle4"/>
    <dgm:cxn modelId="{D83FC8D3-5869-46A9-900F-4DAFD3E7ED7C}" type="presParOf" srcId="{5CAC42DF-851D-4CCE-8A7A-9630E0249CCD}" destId="{65C9C39E-A5D6-44C2-8050-CB301FD987AF}" srcOrd="4" destOrd="0" presId="urn:microsoft.com/office/officeart/2005/8/layout/cycle4"/>
    <dgm:cxn modelId="{DF6A7E9E-BE52-443F-97D5-A5098AFA2844}" type="presParOf" srcId="{BB0A436D-EE53-44EF-B487-AA94AC1489EF}" destId="{26C4FB37-C0EA-4A15-80F4-425169C5E3E7}" srcOrd="2" destOrd="0" presId="urn:microsoft.com/office/officeart/2005/8/layout/cycle4"/>
    <dgm:cxn modelId="{FB8EA8C5-1649-4E81-B1F4-A10DE91DA667}" type="presParOf" srcId="{BB0A436D-EE53-44EF-B487-AA94AC1489EF}" destId="{96D7D40C-F1F3-46E4-B99C-0545D3EECD3E}" srcOrd="3" destOrd="0" presId="urn:microsoft.com/office/officeart/2005/8/layout/cycle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TRIBE BUILDING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&amp; MARKETING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DD2C1304-9172-41C1-A833-448A10255E8B}" type="presOf" srcId="{FBF314E0-4F92-48DF-825A-D792B41984DB}" destId="{144138D8-2322-41F1-85C4-EF5F94243526}" srcOrd="0" destOrd="0" presId="urn:microsoft.com/office/officeart/2011/layout/TabList"/>
    <dgm:cxn modelId="{0B35740C-AAAC-4BB0-A6A1-7407D4AA90D4}" type="presOf" srcId="{E7F6D95F-71E2-4353-82CC-03D66F83D133}" destId="{14AD958D-8657-44BE-9003-969A970354DE}"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5541D01D-CDDE-4958-8166-4570C0D9B321}" type="presOf" srcId="{18E4B0BC-D440-4EFD-98B6-2E5B32F8C40E}" destId="{A4D14644-8AD1-4AD1-B610-704D03DDA39D}"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1C217138-7B30-42BF-9819-25FC68016B5E}" srcId="{9DDCE0D0-BED3-4803-8F1E-1093F922C3D3}" destId="{5DA72456-0EB3-4C87-A93B-EFE47489CC7C}" srcOrd="0" destOrd="0" parTransId="{FA840B31-ABDC-457F-A445-1B38C8F4B074}" sibTransId="{2674D1CD-4AFF-4B06-9E1A-C555DC43BB0D}"/>
    <dgm:cxn modelId="{F926DE3F-A162-443A-ACAF-492CFDA3263B}" srcId="{EF3B6A2E-E7D0-40AB-B9FB-295221BC1849}" destId="{44DB4054-2A7E-4B70-9D03-0C80BAFAE1AF}" srcOrd="1" destOrd="0" parTransId="{AD261943-2AD7-42CA-B5AF-808C7153A7EC}" sibTransId="{EE1CF7EF-FF61-4E15-A340-5EC8D5777321}"/>
    <dgm:cxn modelId="{F1E6815C-F920-4471-AE3D-50D0353A99F3}" type="presOf" srcId="{EF3B6A2E-E7D0-40AB-B9FB-295221BC1849}" destId="{2E0DA9E1-9645-4906-88AB-B0B9630BE63E}" srcOrd="0" destOrd="0" presId="urn:microsoft.com/office/officeart/2011/layout/TabList"/>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58CE4F44-981E-4C75-B5D9-3A31CD961805}" type="presOf" srcId="{F6EFEB92-5E47-4209-A518-81B04B6E37A4}" destId="{465DAEF7-C41A-4EA0-86E9-974561479E1B}" srcOrd="0" destOrd="0" presId="urn:microsoft.com/office/officeart/2011/layout/TabList"/>
    <dgm:cxn modelId="{16D85670-DD18-4F17-9D70-F8D33DC4876C}" type="presOf" srcId="{F1B23956-6638-4CEE-B9FC-F5FE9581A6CB}" destId="{9CAB4385-0247-421C-8EDA-79FF17718214}"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99CB3283-A501-405B-8638-70B92E15C5C9}" type="presOf" srcId="{9DDCE0D0-BED3-4803-8F1E-1093F922C3D3}" destId="{80789309-75C4-4F01-AB95-91C1E8D6225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6A3D32B1-0CDD-4838-9DBA-B4DB23891FC9}" type="presOf" srcId="{5DA72456-0EB3-4C87-A93B-EFE47489CC7C}" destId="{D895A512-7ABA-438B-9B7E-BBEFE0976719}"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2F4991C6-5D86-4936-BD80-AA2F9ECF2FC3}" type="presOf" srcId="{8681B29D-96A2-4FAE-A98F-15A3B6FF4061}" destId="{52C948FF-57D3-41CE-BE38-B03AB297F937}" srcOrd="0" destOrd="0" presId="urn:microsoft.com/office/officeart/2011/layout/TabList"/>
    <dgm:cxn modelId="{3518A8C8-3D6A-499A-8766-C35DF920D5E5}" type="presOf" srcId="{6EE1481F-CA3D-46E4-8AF1-C6E9B1914F51}" destId="{5146D7D4-5EFB-418A-A7D0-95A3DBFDEF41}"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229CE6E4-EEDC-44D1-A987-BC7D74F3B01A}" type="presOf" srcId="{42A5508F-3B5B-4729-BA4D-73BFD9707F11}" destId="{D38C28C9-3D68-4710-8D30-C1AB7D17D7B0}" srcOrd="0" destOrd="0" presId="urn:microsoft.com/office/officeart/2011/layout/TabList"/>
    <dgm:cxn modelId="{E8464AEE-90E9-443A-BE88-2B46C5DB963C}" type="presOf" srcId="{87752A1E-454C-4132-A5EB-5EBA5A20324E}" destId="{983B1ECB-AA7F-473C-BA13-729308A29F23}"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E90AD3E3-A74F-4264-9EB4-2A3B0B78B74B}" type="presParOf" srcId="{BDB459D9-5296-4BED-845F-97BA53247614}" destId="{7CE14171-2B78-4D28-BD3D-F2F5A35E4E29}" srcOrd="0" destOrd="0" presId="urn:microsoft.com/office/officeart/2011/layout/TabList"/>
    <dgm:cxn modelId="{2D66CE84-C1FF-4871-843F-FB15C1C5B39A}" type="presParOf" srcId="{7CE14171-2B78-4D28-BD3D-F2F5A35E4E29}" destId="{D895A512-7ABA-438B-9B7E-BBEFE0976719}" srcOrd="0" destOrd="0" presId="urn:microsoft.com/office/officeart/2011/layout/TabList"/>
    <dgm:cxn modelId="{D0CE50C4-949E-4066-8BF1-4881F8C5D3EB}" type="presParOf" srcId="{7CE14171-2B78-4D28-BD3D-F2F5A35E4E29}" destId="{80789309-75C4-4F01-AB95-91C1E8D6225D}" srcOrd="1" destOrd="0" presId="urn:microsoft.com/office/officeart/2011/layout/TabList"/>
    <dgm:cxn modelId="{BF624D65-261E-4CEC-B557-3126427ED365}"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B012FA4D-9C60-43E9-ACEB-298233E1DDBC}" type="presParOf" srcId="{1955562C-CDE6-47FF-ADD3-39290CFFDAD4}" destId="{144138D8-2322-41F1-85C4-EF5F94243526}" srcOrd="0" destOrd="0" presId="urn:microsoft.com/office/officeart/2011/layout/TabList"/>
    <dgm:cxn modelId="{5AD36758-50B1-496E-9398-F0A74590B8D2}" type="presParOf" srcId="{1955562C-CDE6-47FF-ADD3-39290CFFDAD4}" destId="{2E0DA9E1-9645-4906-88AB-B0B9630BE63E}" srcOrd="1" destOrd="0" presId="urn:microsoft.com/office/officeart/2011/layout/TabList"/>
    <dgm:cxn modelId="{A6CFCA22-AD50-4DCE-A93E-2B7B9D31C58F}"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7ACFE681-ACA2-4144-B330-C0523972D0CE}" type="presParOf" srcId="{22BE30DF-C54C-4F99-8DED-D7C3F203E0F1}" destId="{465DAEF7-C41A-4EA0-86E9-974561479E1B}" srcOrd="0" destOrd="0" presId="urn:microsoft.com/office/officeart/2011/layout/TabList"/>
    <dgm:cxn modelId="{9D537BA1-E33A-4A8F-92F6-135CC8E495FB}" type="presParOf" srcId="{22BE30DF-C54C-4F99-8DED-D7C3F203E0F1}" destId="{14AD958D-8657-44BE-9003-969A970354DE}" srcOrd="1" destOrd="0" presId="urn:microsoft.com/office/officeart/2011/layout/TabList"/>
    <dgm:cxn modelId="{5EC4849B-1E4E-462D-B77B-B11CB2647110}"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81C3A2B8-5F52-4C32-AC1D-FDF61B98CBEA}" type="presParOf" srcId="{D3259D63-618F-4B3B-B048-1DAB030F83CD}" destId="{A4D14644-8AD1-4AD1-B610-704D03DDA39D}" srcOrd="0" destOrd="0" presId="urn:microsoft.com/office/officeart/2011/layout/TabList"/>
    <dgm:cxn modelId="{8710ED4D-1481-46C7-9B2D-51F935C17EA0}" type="presParOf" srcId="{D3259D63-618F-4B3B-B048-1DAB030F83CD}" destId="{983B1ECB-AA7F-473C-BA13-729308A29F23}" srcOrd="1" destOrd="0" presId="urn:microsoft.com/office/officeart/2011/layout/TabList"/>
    <dgm:cxn modelId="{BE409378-B117-4388-8789-789AD83BBE11}"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2580B756-FC7D-48FD-B9CA-E557C9B55E29}" type="presParOf" srcId="{FCFEFA1A-C139-4DD5-AFBD-3BD1FC8373BE}" destId="{52C948FF-57D3-41CE-BE38-B03AB297F937}" srcOrd="0" destOrd="0" presId="urn:microsoft.com/office/officeart/2011/layout/TabList"/>
    <dgm:cxn modelId="{28B0A4A9-7F33-4322-A7E4-1302664B5861}" type="presParOf" srcId="{FCFEFA1A-C139-4DD5-AFBD-3BD1FC8373BE}" destId="{9CAB4385-0247-421C-8EDA-79FF17718214}" srcOrd="1" destOrd="0" presId="urn:microsoft.com/office/officeart/2011/layout/TabList"/>
    <dgm:cxn modelId="{CFB02F5A-87AF-4C6B-B974-21E36134769B}"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05E26F07-7512-4007-AB11-87C40D5680DA}" type="presParOf" srcId="{4D331246-910B-424B-9C1F-77FC7939A730}" destId="{D38C28C9-3D68-4710-8D30-C1AB7D17D7B0}" srcOrd="0" destOrd="0" presId="urn:microsoft.com/office/officeart/2011/layout/TabList"/>
    <dgm:cxn modelId="{685DAF5A-993A-4282-82FD-E54EAD21BD94}" type="presParOf" srcId="{4D331246-910B-424B-9C1F-77FC7939A730}" destId="{5146D7D4-5EFB-418A-A7D0-95A3DBFDEF41}" srcOrd="1" destOrd="0" presId="urn:microsoft.com/office/officeart/2011/layout/TabList"/>
    <dgm:cxn modelId="{0BC4D3E9-AE73-415F-8029-8718BF60988E}"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TRIBE BUILDING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&amp; MARKETING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DD2C1304-9172-41C1-A833-448A10255E8B}" type="presOf" srcId="{FBF314E0-4F92-48DF-825A-D792B41984DB}" destId="{144138D8-2322-41F1-85C4-EF5F94243526}" srcOrd="0" destOrd="0" presId="urn:microsoft.com/office/officeart/2011/layout/TabList"/>
    <dgm:cxn modelId="{0B35740C-AAAC-4BB0-A6A1-7407D4AA90D4}" type="presOf" srcId="{E7F6D95F-71E2-4353-82CC-03D66F83D133}" destId="{14AD958D-8657-44BE-9003-969A970354DE}"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5541D01D-CDDE-4958-8166-4570C0D9B321}" type="presOf" srcId="{18E4B0BC-D440-4EFD-98B6-2E5B32F8C40E}" destId="{A4D14644-8AD1-4AD1-B610-704D03DDA39D}"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1C217138-7B30-42BF-9819-25FC68016B5E}" srcId="{9DDCE0D0-BED3-4803-8F1E-1093F922C3D3}" destId="{5DA72456-0EB3-4C87-A93B-EFE47489CC7C}" srcOrd="0" destOrd="0" parTransId="{FA840B31-ABDC-457F-A445-1B38C8F4B074}" sibTransId="{2674D1CD-4AFF-4B06-9E1A-C555DC43BB0D}"/>
    <dgm:cxn modelId="{F926DE3F-A162-443A-ACAF-492CFDA3263B}" srcId="{EF3B6A2E-E7D0-40AB-B9FB-295221BC1849}" destId="{44DB4054-2A7E-4B70-9D03-0C80BAFAE1AF}" srcOrd="1" destOrd="0" parTransId="{AD261943-2AD7-42CA-B5AF-808C7153A7EC}" sibTransId="{EE1CF7EF-FF61-4E15-A340-5EC8D5777321}"/>
    <dgm:cxn modelId="{F1E6815C-F920-4471-AE3D-50D0353A99F3}" type="presOf" srcId="{EF3B6A2E-E7D0-40AB-B9FB-295221BC1849}" destId="{2E0DA9E1-9645-4906-88AB-B0B9630BE63E}" srcOrd="0" destOrd="0" presId="urn:microsoft.com/office/officeart/2011/layout/TabList"/>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58CE4F44-981E-4C75-B5D9-3A31CD961805}" type="presOf" srcId="{F6EFEB92-5E47-4209-A518-81B04B6E37A4}" destId="{465DAEF7-C41A-4EA0-86E9-974561479E1B}" srcOrd="0" destOrd="0" presId="urn:microsoft.com/office/officeart/2011/layout/TabList"/>
    <dgm:cxn modelId="{16D85670-DD18-4F17-9D70-F8D33DC4876C}" type="presOf" srcId="{F1B23956-6638-4CEE-B9FC-F5FE9581A6CB}" destId="{9CAB4385-0247-421C-8EDA-79FF17718214}"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99CB3283-A501-405B-8638-70B92E15C5C9}" type="presOf" srcId="{9DDCE0D0-BED3-4803-8F1E-1093F922C3D3}" destId="{80789309-75C4-4F01-AB95-91C1E8D6225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6A3D32B1-0CDD-4838-9DBA-B4DB23891FC9}" type="presOf" srcId="{5DA72456-0EB3-4C87-A93B-EFE47489CC7C}" destId="{D895A512-7ABA-438B-9B7E-BBEFE0976719}"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2F4991C6-5D86-4936-BD80-AA2F9ECF2FC3}" type="presOf" srcId="{8681B29D-96A2-4FAE-A98F-15A3B6FF4061}" destId="{52C948FF-57D3-41CE-BE38-B03AB297F937}" srcOrd="0" destOrd="0" presId="urn:microsoft.com/office/officeart/2011/layout/TabList"/>
    <dgm:cxn modelId="{3518A8C8-3D6A-499A-8766-C35DF920D5E5}" type="presOf" srcId="{6EE1481F-CA3D-46E4-8AF1-C6E9B1914F51}" destId="{5146D7D4-5EFB-418A-A7D0-95A3DBFDEF41}"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229CE6E4-EEDC-44D1-A987-BC7D74F3B01A}" type="presOf" srcId="{42A5508F-3B5B-4729-BA4D-73BFD9707F11}" destId="{D38C28C9-3D68-4710-8D30-C1AB7D17D7B0}" srcOrd="0" destOrd="0" presId="urn:microsoft.com/office/officeart/2011/layout/TabList"/>
    <dgm:cxn modelId="{E8464AEE-90E9-443A-BE88-2B46C5DB963C}" type="presOf" srcId="{87752A1E-454C-4132-A5EB-5EBA5A20324E}" destId="{983B1ECB-AA7F-473C-BA13-729308A29F23}"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E90AD3E3-A74F-4264-9EB4-2A3B0B78B74B}" type="presParOf" srcId="{BDB459D9-5296-4BED-845F-97BA53247614}" destId="{7CE14171-2B78-4D28-BD3D-F2F5A35E4E29}" srcOrd="0" destOrd="0" presId="urn:microsoft.com/office/officeart/2011/layout/TabList"/>
    <dgm:cxn modelId="{2D66CE84-C1FF-4871-843F-FB15C1C5B39A}" type="presParOf" srcId="{7CE14171-2B78-4D28-BD3D-F2F5A35E4E29}" destId="{D895A512-7ABA-438B-9B7E-BBEFE0976719}" srcOrd="0" destOrd="0" presId="urn:microsoft.com/office/officeart/2011/layout/TabList"/>
    <dgm:cxn modelId="{D0CE50C4-949E-4066-8BF1-4881F8C5D3EB}" type="presParOf" srcId="{7CE14171-2B78-4D28-BD3D-F2F5A35E4E29}" destId="{80789309-75C4-4F01-AB95-91C1E8D6225D}" srcOrd="1" destOrd="0" presId="urn:microsoft.com/office/officeart/2011/layout/TabList"/>
    <dgm:cxn modelId="{BF624D65-261E-4CEC-B557-3126427ED365}"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B012FA4D-9C60-43E9-ACEB-298233E1DDBC}" type="presParOf" srcId="{1955562C-CDE6-47FF-ADD3-39290CFFDAD4}" destId="{144138D8-2322-41F1-85C4-EF5F94243526}" srcOrd="0" destOrd="0" presId="urn:microsoft.com/office/officeart/2011/layout/TabList"/>
    <dgm:cxn modelId="{5AD36758-50B1-496E-9398-F0A74590B8D2}" type="presParOf" srcId="{1955562C-CDE6-47FF-ADD3-39290CFFDAD4}" destId="{2E0DA9E1-9645-4906-88AB-B0B9630BE63E}" srcOrd="1" destOrd="0" presId="urn:microsoft.com/office/officeart/2011/layout/TabList"/>
    <dgm:cxn modelId="{A6CFCA22-AD50-4DCE-A93E-2B7B9D31C58F}"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7ACFE681-ACA2-4144-B330-C0523972D0CE}" type="presParOf" srcId="{22BE30DF-C54C-4F99-8DED-D7C3F203E0F1}" destId="{465DAEF7-C41A-4EA0-86E9-974561479E1B}" srcOrd="0" destOrd="0" presId="urn:microsoft.com/office/officeart/2011/layout/TabList"/>
    <dgm:cxn modelId="{9D537BA1-E33A-4A8F-92F6-135CC8E495FB}" type="presParOf" srcId="{22BE30DF-C54C-4F99-8DED-D7C3F203E0F1}" destId="{14AD958D-8657-44BE-9003-969A970354DE}" srcOrd="1" destOrd="0" presId="urn:microsoft.com/office/officeart/2011/layout/TabList"/>
    <dgm:cxn modelId="{5EC4849B-1E4E-462D-B77B-B11CB2647110}"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81C3A2B8-5F52-4C32-AC1D-FDF61B98CBEA}" type="presParOf" srcId="{D3259D63-618F-4B3B-B048-1DAB030F83CD}" destId="{A4D14644-8AD1-4AD1-B610-704D03DDA39D}" srcOrd="0" destOrd="0" presId="urn:microsoft.com/office/officeart/2011/layout/TabList"/>
    <dgm:cxn modelId="{8710ED4D-1481-46C7-9B2D-51F935C17EA0}" type="presParOf" srcId="{D3259D63-618F-4B3B-B048-1DAB030F83CD}" destId="{983B1ECB-AA7F-473C-BA13-729308A29F23}" srcOrd="1" destOrd="0" presId="urn:microsoft.com/office/officeart/2011/layout/TabList"/>
    <dgm:cxn modelId="{BE409378-B117-4388-8789-789AD83BBE11}"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2580B756-FC7D-48FD-B9CA-E557C9B55E29}" type="presParOf" srcId="{FCFEFA1A-C139-4DD5-AFBD-3BD1FC8373BE}" destId="{52C948FF-57D3-41CE-BE38-B03AB297F937}" srcOrd="0" destOrd="0" presId="urn:microsoft.com/office/officeart/2011/layout/TabList"/>
    <dgm:cxn modelId="{28B0A4A9-7F33-4322-A7E4-1302664B5861}" type="presParOf" srcId="{FCFEFA1A-C139-4DD5-AFBD-3BD1FC8373BE}" destId="{9CAB4385-0247-421C-8EDA-79FF17718214}" srcOrd="1" destOrd="0" presId="urn:microsoft.com/office/officeart/2011/layout/TabList"/>
    <dgm:cxn modelId="{CFB02F5A-87AF-4C6B-B974-21E36134769B}"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05E26F07-7512-4007-AB11-87C40D5680DA}" type="presParOf" srcId="{4D331246-910B-424B-9C1F-77FC7939A730}" destId="{D38C28C9-3D68-4710-8D30-C1AB7D17D7B0}" srcOrd="0" destOrd="0" presId="urn:microsoft.com/office/officeart/2011/layout/TabList"/>
    <dgm:cxn modelId="{685DAF5A-993A-4282-82FD-E54EAD21BD94}" type="presParOf" srcId="{4D331246-910B-424B-9C1F-77FC7939A730}" destId="{5146D7D4-5EFB-418A-A7D0-95A3DBFDEF41}" srcOrd="1" destOrd="0" presId="urn:microsoft.com/office/officeart/2011/layout/TabList"/>
    <dgm:cxn modelId="{0BC4D3E9-AE73-415F-8029-8718BF60988E}"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TRIBE BUILDING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&amp; MARKETING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192C3E-A760-4FE5-8F54-E9AD267CCFF5}">
      <dsp:nvSpPr>
        <dsp:cNvPr id="0" name=""/>
        <dsp:cNvSpPr/>
      </dsp:nvSpPr>
      <dsp:spPr>
        <a:xfrm>
          <a:off x="2571470" y="2163709"/>
          <a:ext cx="2644533" cy="2644533"/>
        </a:xfrm>
        <a:prstGeom prst="gear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INSPIRATION</a:t>
          </a:r>
          <a:endParaRPr lang="en-US" sz="2400" kern="1200" dirty="0"/>
        </a:p>
      </dsp:txBody>
      <dsp:txXfrm>
        <a:off x="3103139" y="2783178"/>
        <a:ext cx="1581195" cy="1359345"/>
      </dsp:txXfrm>
    </dsp:sp>
    <dsp:sp modelId="{A1F211E9-AF3C-495D-B79D-D53CB4B79076}">
      <dsp:nvSpPr>
        <dsp:cNvPr id="0" name=""/>
        <dsp:cNvSpPr/>
      </dsp:nvSpPr>
      <dsp:spPr>
        <a:xfrm>
          <a:off x="1032832" y="1538637"/>
          <a:ext cx="1923297" cy="1923297"/>
        </a:xfrm>
        <a:prstGeom prst="gear6">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GOAL</a:t>
          </a:r>
        </a:p>
      </dsp:txBody>
      <dsp:txXfrm>
        <a:off x="1517028" y="2025759"/>
        <a:ext cx="954905" cy="949053"/>
      </dsp:txXfrm>
    </dsp:sp>
    <dsp:sp modelId="{C04DBFE2-A6BF-4945-BDAD-D5803F222745}">
      <dsp:nvSpPr>
        <dsp:cNvPr id="0" name=""/>
        <dsp:cNvSpPr/>
      </dsp:nvSpPr>
      <dsp:spPr>
        <a:xfrm rot="20700000">
          <a:off x="2110075" y="211758"/>
          <a:ext cx="1884438" cy="1884438"/>
        </a:xfrm>
        <a:prstGeom prst="gear6">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WORK</a:t>
          </a:r>
        </a:p>
      </dsp:txBody>
      <dsp:txXfrm rot="-20700000">
        <a:off x="2523387" y="625071"/>
        <a:ext cx="1057813" cy="1057813"/>
      </dsp:txXfrm>
    </dsp:sp>
    <dsp:sp modelId="{2BCE4A66-D5EB-4D9B-884D-251D0474124F}">
      <dsp:nvSpPr>
        <dsp:cNvPr id="0" name=""/>
        <dsp:cNvSpPr/>
      </dsp:nvSpPr>
      <dsp:spPr>
        <a:xfrm>
          <a:off x="2374919" y="1760777"/>
          <a:ext cx="3385003" cy="3385003"/>
        </a:xfrm>
        <a:prstGeom prst="circularArrow">
          <a:avLst>
            <a:gd name="adj1" fmla="val 4688"/>
            <a:gd name="adj2" fmla="val 299029"/>
            <a:gd name="adj3" fmla="val 2529103"/>
            <a:gd name="adj4" fmla="val 15833683"/>
            <a:gd name="adj5" fmla="val 5469"/>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297B00-F280-4D96-B072-F4C9F77D014D}">
      <dsp:nvSpPr>
        <dsp:cNvPr id="0" name=""/>
        <dsp:cNvSpPr/>
      </dsp:nvSpPr>
      <dsp:spPr>
        <a:xfrm>
          <a:off x="692220" y="1110450"/>
          <a:ext cx="2459416" cy="2459416"/>
        </a:xfrm>
        <a:prstGeom prst="leftCircularArrow">
          <a:avLst>
            <a:gd name="adj1" fmla="val 6452"/>
            <a:gd name="adj2" fmla="val 429999"/>
            <a:gd name="adj3" fmla="val 10489124"/>
            <a:gd name="adj4" fmla="val 14837806"/>
            <a:gd name="adj5" fmla="val 7527"/>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5C6B2FE-CEF4-4BB4-A581-849F34FCFBE2}">
      <dsp:nvSpPr>
        <dsp:cNvPr id="0" name=""/>
        <dsp:cNvSpPr/>
      </dsp:nvSpPr>
      <dsp:spPr>
        <a:xfrm>
          <a:off x="1674185" y="-203638"/>
          <a:ext cx="2651746" cy="2651746"/>
        </a:xfrm>
        <a:prstGeom prst="circularArrow">
          <a:avLst>
            <a:gd name="adj1" fmla="val 5984"/>
            <a:gd name="adj2" fmla="val 394124"/>
            <a:gd name="adj3" fmla="val 13313824"/>
            <a:gd name="adj4" fmla="val 10508221"/>
            <a:gd name="adj5" fmla="val 6981"/>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AE046-94CA-4EFE-BAFD-6D19DEC4D32E}">
      <dsp:nvSpPr>
        <dsp:cNvPr id="0" name=""/>
        <dsp:cNvSpPr/>
      </dsp:nvSpPr>
      <dsp:spPr>
        <a:xfrm>
          <a:off x="2918064" y="2190158"/>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Use the right attitude  to form intent</a:t>
          </a:r>
        </a:p>
      </dsp:txBody>
      <dsp:txXfrm>
        <a:off x="3418029" y="2470463"/>
        <a:ext cx="1068479" cy="727717"/>
      </dsp:txXfrm>
    </dsp:sp>
    <dsp:sp modelId="{D7D68523-4425-4CE4-A8D6-C999E2CEADA6}">
      <dsp:nvSpPr>
        <dsp:cNvPr id="0" name=""/>
        <dsp:cNvSpPr/>
      </dsp:nvSpPr>
      <dsp:spPr>
        <a:xfrm>
          <a:off x="322082" y="2190158"/>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USE 4 SPIRITUAL RULES</a:t>
          </a:r>
        </a:p>
      </dsp:txBody>
      <dsp:txXfrm>
        <a:off x="344722" y="2470463"/>
        <a:ext cx="1068479" cy="727717"/>
      </dsp:txXfrm>
    </dsp:sp>
    <dsp:sp modelId="{22C15EEF-342A-4618-8511-C1F50F338009}">
      <dsp:nvSpPr>
        <dsp:cNvPr id="0" name=""/>
        <dsp:cNvSpPr/>
      </dsp:nvSpPr>
      <dsp:spPr>
        <a:xfrm>
          <a:off x="2918064" y="0"/>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Understand thought pattern from the Treasure Chest</a:t>
          </a:r>
        </a:p>
      </dsp:txBody>
      <dsp:txXfrm>
        <a:off x="3418029" y="22640"/>
        <a:ext cx="1068479" cy="727717"/>
      </dsp:txXfrm>
    </dsp:sp>
    <dsp:sp modelId="{5F3C33BD-DB0B-47A0-9394-44C7B77243FF}">
      <dsp:nvSpPr>
        <dsp:cNvPr id="0" name=""/>
        <dsp:cNvSpPr/>
      </dsp:nvSpPr>
      <dsp:spPr>
        <a:xfrm>
          <a:off x="322082" y="0"/>
          <a:ext cx="1591085" cy="1030662"/>
        </a:xfrm>
        <a:prstGeom prst="roundRect">
          <a:avLst>
            <a:gd name="adj" fmla="val 10000"/>
          </a:avLst>
        </a:prstGeom>
        <a:solidFill>
          <a:schemeClr val="lt1">
            <a:alpha val="9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57150" lvl="1" indent="-57150" algn="l" defTabSz="444500">
            <a:lnSpc>
              <a:spcPct val="90000"/>
            </a:lnSpc>
            <a:spcBef>
              <a:spcPct val="0"/>
            </a:spcBef>
            <a:spcAft>
              <a:spcPct val="15000"/>
            </a:spcAft>
            <a:buChar char="•"/>
          </a:pPr>
          <a:r>
            <a:rPr lang="en-US" sz="1000" kern="1200" dirty="0"/>
            <a:t>Create the Treasure Chest</a:t>
          </a:r>
        </a:p>
      </dsp:txBody>
      <dsp:txXfrm>
        <a:off x="344722" y="22640"/>
        <a:ext cx="1068479" cy="727717"/>
      </dsp:txXfrm>
    </dsp:sp>
    <dsp:sp modelId="{1E17DA4E-73C3-463F-A8CB-A3FFF3E737B2}">
      <dsp:nvSpPr>
        <dsp:cNvPr id="0" name=""/>
        <dsp:cNvSpPr/>
      </dsp:nvSpPr>
      <dsp:spPr>
        <a:xfrm>
          <a:off x="988792" y="183586"/>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chemeClr val="tx1"/>
              </a:solidFill>
            </a:rPr>
            <a:t>1.</a:t>
          </a:r>
          <a:r>
            <a:rPr lang="en-US" sz="700" kern="1200" dirty="0">
              <a:solidFill>
                <a:schemeClr val="tx1"/>
              </a:solidFill>
            </a:rPr>
            <a:t> FOLLOW THE HIGHWAY</a:t>
          </a:r>
        </a:p>
        <a:p>
          <a:pPr marL="0" lvl="0" indent="0" algn="ctr" defTabSz="444500">
            <a:lnSpc>
              <a:spcPct val="90000"/>
            </a:lnSpc>
            <a:spcBef>
              <a:spcPct val="0"/>
            </a:spcBef>
            <a:spcAft>
              <a:spcPct val="35000"/>
            </a:spcAft>
            <a:buNone/>
          </a:pPr>
          <a:endParaRPr lang="en-US" sz="700" kern="1200" dirty="0">
            <a:solidFill>
              <a:schemeClr val="tx1"/>
            </a:solidFill>
          </a:endParaRPr>
        </a:p>
      </dsp:txBody>
      <dsp:txXfrm>
        <a:off x="1397265" y="592059"/>
        <a:ext cx="986142" cy="986142"/>
      </dsp:txXfrm>
    </dsp:sp>
    <dsp:sp modelId="{996C4EA3-EB42-409B-B512-40C61F3E02ED}">
      <dsp:nvSpPr>
        <dsp:cNvPr id="0" name=""/>
        <dsp:cNvSpPr/>
      </dsp:nvSpPr>
      <dsp:spPr>
        <a:xfrm rot="5400000">
          <a:off x="2447824" y="183586"/>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en-US" sz="1000" b="1" kern="1200" dirty="0">
              <a:solidFill>
                <a:schemeClr val="tx1"/>
              </a:solidFill>
            </a:rPr>
            <a:t>2.</a:t>
          </a:r>
          <a:r>
            <a:rPr lang="en-US" sz="700" kern="1200" dirty="0">
              <a:solidFill>
                <a:schemeClr val="tx1"/>
              </a:solidFill>
            </a:rPr>
            <a:t>TUNE TO THE FREQUENCY OF YOUR THOUGHT      .PATTERN</a:t>
          </a:r>
        </a:p>
        <a:p>
          <a:pPr marL="0" lvl="0" indent="0" algn="ctr" defTabSz="444500">
            <a:lnSpc>
              <a:spcPct val="90000"/>
            </a:lnSpc>
            <a:spcBef>
              <a:spcPct val="0"/>
            </a:spcBef>
            <a:spcAft>
              <a:spcPct val="35000"/>
            </a:spcAft>
            <a:buNone/>
          </a:pPr>
          <a:endParaRPr lang="en-US" sz="700" kern="1200" dirty="0">
            <a:solidFill>
              <a:schemeClr val="tx1"/>
            </a:solidFill>
          </a:endParaRPr>
        </a:p>
      </dsp:txBody>
      <dsp:txXfrm rot="-5400000">
        <a:off x="2447824" y="592059"/>
        <a:ext cx="986142" cy="986142"/>
      </dsp:txXfrm>
    </dsp:sp>
    <dsp:sp modelId="{CFFE2433-4177-4E2D-A992-09A5C77FC0CB}">
      <dsp:nvSpPr>
        <dsp:cNvPr id="0" name=""/>
        <dsp:cNvSpPr/>
      </dsp:nvSpPr>
      <dsp:spPr>
        <a:xfrm rot="10800000">
          <a:off x="2447824" y="1642618"/>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n-US" sz="900" kern="1200" dirty="0">
            <a:solidFill>
              <a:schemeClr val="tx1"/>
            </a:solidFill>
          </a:endParaRPr>
        </a:p>
        <a:p>
          <a:pPr marL="0" lvl="0" indent="0" algn="ctr" defTabSz="400050">
            <a:lnSpc>
              <a:spcPct val="90000"/>
            </a:lnSpc>
            <a:spcBef>
              <a:spcPct val="0"/>
            </a:spcBef>
            <a:spcAft>
              <a:spcPct val="35000"/>
            </a:spcAft>
            <a:buNone/>
          </a:pPr>
          <a:r>
            <a:rPr lang="en-US" sz="1000" b="1" kern="1200" dirty="0">
              <a:solidFill>
                <a:schemeClr val="tx1"/>
              </a:solidFill>
            </a:rPr>
            <a:t>3.</a:t>
          </a:r>
          <a:r>
            <a:rPr lang="en-US" sz="900" kern="1200" dirty="0">
              <a:solidFill>
                <a:schemeClr val="tx1"/>
              </a:solidFill>
            </a:rPr>
            <a:t> </a:t>
          </a:r>
          <a:r>
            <a:rPr lang="en-US" sz="700" kern="1200" dirty="0">
              <a:solidFill>
                <a:schemeClr val="tx1"/>
              </a:solidFill>
            </a:rPr>
            <a:t>USE POWER OF INTENT</a:t>
          </a:r>
          <a:endParaRPr lang="en-US" sz="900" kern="1200" dirty="0">
            <a:solidFill>
              <a:schemeClr val="tx1"/>
            </a:solidFill>
          </a:endParaRPr>
        </a:p>
      </dsp:txBody>
      <dsp:txXfrm rot="10800000">
        <a:off x="2447824" y="1642618"/>
        <a:ext cx="986142" cy="986142"/>
      </dsp:txXfrm>
    </dsp:sp>
    <dsp:sp modelId="{9E7005BD-6293-4EEB-91F6-408CE49F99C3}">
      <dsp:nvSpPr>
        <dsp:cNvPr id="0" name=""/>
        <dsp:cNvSpPr/>
      </dsp:nvSpPr>
      <dsp:spPr>
        <a:xfrm rot="16200000">
          <a:off x="988792" y="1642618"/>
          <a:ext cx="1394615" cy="1394615"/>
        </a:xfrm>
        <a:prstGeom prst="pieWedge">
          <a:avLst/>
        </a:prstGeom>
        <a:solidFill>
          <a:schemeClr val="bg1"/>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784" tIns="49784" rIns="49784" bIns="49784" numCol="1" spcCol="1270" anchor="ctr" anchorCtr="0">
          <a:noAutofit/>
        </a:bodyPr>
        <a:lstStyle/>
        <a:p>
          <a:pPr marL="0" lvl="0" indent="0" algn="ctr" defTabSz="311150">
            <a:lnSpc>
              <a:spcPct val="90000"/>
            </a:lnSpc>
            <a:spcBef>
              <a:spcPct val="0"/>
            </a:spcBef>
            <a:spcAft>
              <a:spcPct val="35000"/>
            </a:spcAft>
            <a:buNone/>
          </a:pPr>
          <a:endParaRPr lang="en-US" sz="700" kern="1200" dirty="0">
            <a:solidFill>
              <a:schemeClr val="tx1"/>
            </a:solidFill>
          </a:endParaRPr>
        </a:p>
        <a:p>
          <a:pPr marL="0" lvl="0" indent="0" algn="ctr" defTabSz="311150">
            <a:lnSpc>
              <a:spcPct val="90000"/>
            </a:lnSpc>
            <a:spcBef>
              <a:spcPct val="0"/>
            </a:spcBef>
            <a:spcAft>
              <a:spcPct val="35000"/>
            </a:spcAft>
            <a:buNone/>
          </a:pPr>
          <a:r>
            <a:rPr lang="en-US" sz="1000" b="1" kern="1200" dirty="0">
              <a:solidFill>
                <a:schemeClr val="tx1"/>
              </a:solidFill>
            </a:rPr>
            <a:t>4.</a:t>
          </a:r>
          <a:r>
            <a:rPr lang="en-US" sz="700" kern="1200" dirty="0">
              <a:solidFill>
                <a:schemeClr val="tx1"/>
              </a:solidFill>
            </a:rPr>
            <a:t> 6 SPIRITUAL LAWS OF SUCCESS</a:t>
          </a:r>
        </a:p>
      </dsp:txBody>
      <dsp:txXfrm rot="5400000">
        <a:off x="1397265" y="1642618"/>
        <a:ext cx="986142" cy="986142"/>
      </dsp:txXfrm>
    </dsp:sp>
    <dsp:sp modelId="{26C4FB37-C0EA-4A15-80F4-425169C5E3E7}">
      <dsp:nvSpPr>
        <dsp:cNvPr id="0" name=""/>
        <dsp:cNvSpPr/>
      </dsp:nvSpPr>
      <dsp:spPr>
        <a:xfrm>
          <a:off x="1988764" y="1158714"/>
          <a:ext cx="853702" cy="742350"/>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D7D40C-F1F3-46E4-B99C-0545D3EECD3E}">
      <dsp:nvSpPr>
        <dsp:cNvPr id="0" name=""/>
        <dsp:cNvSpPr/>
      </dsp:nvSpPr>
      <dsp:spPr>
        <a:xfrm rot="10800000">
          <a:off x="1982478" y="1314289"/>
          <a:ext cx="866275" cy="753282"/>
        </a:xfrm>
        <a:prstGeom prst="circularArrow">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TRIBE BUILDING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&amp; MARKETING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TRIBE BUILDING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&amp; MARKETING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D202-7742-6EE8-C2AB-0523BA2071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D43E6-3B36-E8C9-721A-65BA3E5D3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314F96-AD26-0EFE-F11F-6A70256A57B5}"/>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5" name="Footer Placeholder 4">
            <a:extLst>
              <a:ext uri="{FF2B5EF4-FFF2-40B4-BE49-F238E27FC236}">
                <a16:creationId xmlns:a16="http://schemas.microsoft.com/office/drawing/2014/main" id="{C402D252-2FFE-9167-B579-951644D74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109A3-D52E-27DA-7749-B2C64824B83C}"/>
              </a:ext>
            </a:extLst>
          </p:cNvPr>
          <p:cNvSpPr>
            <a:spLocks noGrp="1"/>
          </p:cNvSpPr>
          <p:nvPr>
            <p:ph type="sldNum" sz="quarter" idx="12"/>
          </p:nvPr>
        </p:nvSpPr>
        <p:spPr/>
        <p:txBody>
          <a:bodyPr/>
          <a:lstStyle/>
          <a:p>
            <a:fld id="{4C4F6DBA-D209-4B69-8720-0AA8CE152216}" type="slidenum">
              <a:rPr lang="en-US" smtClean="0"/>
              <a:t>‹#›</a:t>
            </a:fld>
            <a:endParaRPr lang="en-US"/>
          </a:p>
        </p:txBody>
      </p:sp>
      <p:grpSp>
        <p:nvGrpSpPr>
          <p:cNvPr id="7" name="Group 6">
            <a:extLst>
              <a:ext uri="{FF2B5EF4-FFF2-40B4-BE49-F238E27FC236}">
                <a16:creationId xmlns:a16="http://schemas.microsoft.com/office/drawing/2014/main" id="{D0D3CDD2-75A5-F14B-BB6B-75E3D849676E}"/>
              </a:ext>
            </a:extLst>
          </p:cNvPr>
          <p:cNvGrpSpPr/>
          <p:nvPr userDrawn="1"/>
        </p:nvGrpSpPr>
        <p:grpSpPr>
          <a:xfrm>
            <a:off x="1846371" y="1987723"/>
            <a:ext cx="1171575" cy="1171575"/>
            <a:chOff x="2590798" y="5062446"/>
            <a:chExt cx="1171575" cy="1171575"/>
          </a:xfrm>
        </p:grpSpPr>
        <p:sp>
          <p:nvSpPr>
            <p:cNvPr id="8" name="Oval 7">
              <a:extLst>
                <a:ext uri="{FF2B5EF4-FFF2-40B4-BE49-F238E27FC236}">
                  <a16:creationId xmlns:a16="http://schemas.microsoft.com/office/drawing/2014/main" id="{B76F8AED-12F7-346A-0DEE-DC1E34B1D503}"/>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9" name="Graphic 8" descr="Badge Tick with solid fill">
              <a:extLst>
                <a:ext uri="{FF2B5EF4-FFF2-40B4-BE49-F238E27FC236}">
                  <a16:creationId xmlns:a16="http://schemas.microsoft.com/office/drawing/2014/main" id="{11C5D6C0-1E09-81DF-B037-9559817899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90798" y="5062446"/>
              <a:ext cx="1171575" cy="1171575"/>
            </a:xfrm>
            <a:prstGeom prst="rect">
              <a:avLst/>
            </a:prstGeom>
          </p:spPr>
        </p:pic>
        <p:sp>
          <p:nvSpPr>
            <p:cNvPr id="10" name="Rectangle 9">
              <a:extLst>
                <a:ext uri="{FF2B5EF4-FFF2-40B4-BE49-F238E27FC236}">
                  <a16:creationId xmlns:a16="http://schemas.microsoft.com/office/drawing/2014/main" id="{28D68D8A-919B-D771-7223-D5B769C6EF2F}"/>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1" name="Group 10">
            <a:extLst>
              <a:ext uri="{FF2B5EF4-FFF2-40B4-BE49-F238E27FC236}">
                <a16:creationId xmlns:a16="http://schemas.microsoft.com/office/drawing/2014/main" id="{E1379655-1ABA-2977-B6FD-4EF1535D1D5B}"/>
              </a:ext>
            </a:extLst>
          </p:cNvPr>
          <p:cNvGrpSpPr/>
          <p:nvPr userDrawn="1"/>
        </p:nvGrpSpPr>
        <p:grpSpPr>
          <a:xfrm>
            <a:off x="1524000" y="1600200"/>
            <a:ext cx="1676724" cy="2031325"/>
            <a:chOff x="269571" y="1460949"/>
            <a:chExt cx="1676724" cy="2031325"/>
          </a:xfrm>
        </p:grpSpPr>
        <p:sp>
          <p:nvSpPr>
            <p:cNvPr id="12" name="TextBox 11">
              <a:extLst>
                <a:ext uri="{FF2B5EF4-FFF2-40B4-BE49-F238E27FC236}">
                  <a16:creationId xmlns:a16="http://schemas.microsoft.com/office/drawing/2014/main" id="{CA7EF3D4-3109-409B-7F75-1F658E251894}"/>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A4B1FCA4-3A65-3BD6-E42F-3774C938F734}"/>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Tree>
    <p:extLst>
      <p:ext uri="{BB962C8B-B14F-4D97-AF65-F5344CB8AC3E}">
        <p14:creationId xmlns:p14="http://schemas.microsoft.com/office/powerpoint/2010/main" val="245985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BF718-F2B7-79DD-CE70-3F722847A4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FD6E0-4DB1-72D6-3813-80565D8B3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21768-28F4-C680-62D4-0C6E03FB2B41}"/>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5" name="Footer Placeholder 4">
            <a:extLst>
              <a:ext uri="{FF2B5EF4-FFF2-40B4-BE49-F238E27FC236}">
                <a16:creationId xmlns:a16="http://schemas.microsoft.com/office/drawing/2014/main" id="{0C86F42D-FAA4-4571-E74E-13E2A9658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07633-0BD7-3920-9C04-C4DAB73C925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4656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C0224-878C-2B0E-578D-08E2600D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A75C7-9913-B330-3FFE-9C01921BAA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DA783-FFC8-4F33-BF8B-258C1C176D71}"/>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5" name="Footer Placeholder 4">
            <a:extLst>
              <a:ext uri="{FF2B5EF4-FFF2-40B4-BE49-F238E27FC236}">
                <a16:creationId xmlns:a16="http://schemas.microsoft.com/office/drawing/2014/main" id="{E6A1423D-AD50-0E59-FCE4-A1454DCE5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19609-CD3C-DE00-CAB8-76E74936812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55843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21C5FF-F15C-DCD3-94FA-D6E53454E18F}"/>
              </a:ext>
            </a:extLst>
          </p:cNvPr>
          <p:cNvSpPr/>
          <p:nvPr userDrawn="1"/>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E8A4B-9545-C415-175A-2C4A8D688C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D041C2-354C-251E-7D62-1FFA91B1B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FCB11-6C91-0DAD-DE19-F159BA9A7A26}"/>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5" name="Footer Placeholder 4">
            <a:extLst>
              <a:ext uri="{FF2B5EF4-FFF2-40B4-BE49-F238E27FC236}">
                <a16:creationId xmlns:a16="http://schemas.microsoft.com/office/drawing/2014/main" id="{7EC2C1E6-BC0A-79FE-45EE-523975DF0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A7E4D-5FC2-8F7E-3D1C-FB4D95835B74}"/>
              </a:ext>
            </a:extLst>
          </p:cNvPr>
          <p:cNvSpPr>
            <a:spLocks noGrp="1"/>
          </p:cNvSpPr>
          <p:nvPr>
            <p:ph type="sldNum" sz="quarter" idx="12"/>
          </p:nvPr>
        </p:nvSpPr>
        <p:spPr/>
        <p:txBody>
          <a:bodyPr/>
          <a:lstStyle/>
          <a:p>
            <a:fld id="{4C4F6DBA-D209-4B69-8720-0AA8CE152216}"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57F756BD-3C04-98AA-75B1-1FA71FE37A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8" name="Picture 7" descr="A picture containing company name&#10;&#10;Description automatically generated">
            <a:extLst>
              <a:ext uri="{FF2B5EF4-FFF2-40B4-BE49-F238E27FC236}">
                <a16:creationId xmlns:a16="http://schemas.microsoft.com/office/drawing/2014/main" id="{FAB03896-005F-AB2C-2BCF-BDE62B8B2495}"/>
              </a:ext>
            </a:extLst>
          </p:cNvPr>
          <p:cNvPicPr>
            <a:picLocks noChangeAspect="1"/>
          </p:cNvPicPr>
          <p:nvPr userDrawn="1"/>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9" name="Rectangle 8">
            <a:extLst>
              <a:ext uri="{FF2B5EF4-FFF2-40B4-BE49-F238E27FC236}">
                <a16:creationId xmlns:a16="http://schemas.microsoft.com/office/drawing/2014/main" id="{7B30BAED-931F-163F-DD5E-7168BA0B810D}"/>
              </a:ext>
            </a:extLst>
          </p:cNvPr>
          <p:cNvSpPr/>
          <p:nvPr userDrawn="1"/>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4053B73A-DBF2-A9DF-1C4F-7063D887A4F1}"/>
              </a:ext>
            </a:extLst>
          </p:cNvPr>
          <p:cNvGrpSpPr/>
          <p:nvPr userDrawn="1"/>
        </p:nvGrpSpPr>
        <p:grpSpPr>
          <a:xfrm>
            <a:off x="467655" y="387523"/>
            <a:ext cx="1171575" cy="1171575"/>
            <a:chOff x="2590798" y="5062446"/>
            <a:chExt cx="1171575" cy="1171575"/>
          </a:xfrm>
        </p:grpSpPr>
        <p:sp>
          <p:nvSpPr>
            <p:cNvPr id="12" name="Oval 11">
              <a:extLst>
                <a:ext uri="{FF2B5EF4-FFF2-40B4-BE49-F238E27FC236}">
                  <a16:creationId xmlns:a16="http://schemas.microsoft.com/office/drawing/2014/main" id="{EB910FFC-DC27-8449-BA8B-CF86F43A8E38}"/>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13" name="Graphic 12" descr="Badge Tick with solid fill">
              <a:extLst>
                <a:ext uri="{FF2B5EF4-FFF2-40B4-BE49-F238E27FC236}">
                  <a16:creationId xmlns:a16="http://schemas.microsoft.com/office/drawing/2014/main" id="{D8332DD1-CFC2-3B45-5B83-2DFEA10020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590798" y="5062446"/>
              <a:ext cx="1171575" cy="1171575"/>
            </a:xfrm>
            <a:prstGeom prst="rect">
              <a:avLst/>
            </a:prstGeom>
          </p:spPr>
        </p:pic>
        <p:sp>
          <p:nvSpPr>
            <p:cNvPr id="14" name="Rectangle 13">
              <a:extLst>
                <a:ext uri="{FF2B5EF4-FFF2-40B4-BE49-F238E27FC236}">
                  <a16:creationId xmlns:a16="http://schemas.microsoft.com/office/drawing/2014/main" id="{237E52F2-2CE2-3D56-6916-319092847724}"/>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5" name="Group 14">
            <a:extLst>
              <a:ext uri="{FF2B5EF4-FFF2-40B4-BE49-F238E27FC236}">
                <a16:creationId xmlns:a16="http://schemas.microsoft.com/office/drawing/2014/main" id="{35F208BC-869E-7051-295B-5ED961BFF5CB}"/>
              </a:ext>
            </a:extLst>
          </p:cNvPr>
          <p:cNvGrpSpPr/>
          <p:nvPr userDrawn="1"/>
        </p:nvGrpSpPr>
        <p:grpSpPr>
          <a:xfrm>
            <a:off x="145284" y="0"/>
            <a:ext cx="1676724" cy="2031325"/>
            <a:chOff x="269571" y="1460949"/>
            <a:chExt cx="1676724" cy="2031325"/>
          </a:xfrm>
        </p:grpSpPr>
        <p:sp>
          <p:nvSpPr>
            <p:cNvPr id="16" name="TextBox 15">
              <a:extLst>
                <a:ext uri="{FF2B5EF4-FFF2-40B4-BE49-F238E27FC236}">
                  <a16:creationId xmlns:a16="http://schemas.microsoft.com/office/drawing/2014/main" id="{7A0D075D-C97C-16EF-4AD4-F9DCAA48C1B7}"/>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7" name="TextBox 16">
              <a:extLst>
                <a:ext uri="{FF2B5EF4-FFF2-40B4-BE49-F238E27FC236}">
                  <a16:creationId xmlns:a16="http://schemas.microsoft.com/office/drawing/2014/main" id="{5A4C63D1-62C7-C486-C4DF-13C2E92719CB}"/>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8" name="TextBox 17">
            <a:extLst>
              <a:ext uri="{FF2B5EF4-FFF2-40B4-BE49-F238E27FC236}">
                <a16:creationId xmlns:a16="http://schemas.microsoft.com/office/drawing/2014/main" id="{3683F6DE-8632-D9A0-2625-7CBEE2A1898E}"/>
              </a:ext>
            </a:extLst>
          </p:cNvPr>
          <p:cNvSpPr txBox="1"/>
          <p:nvPr userDrawn="1"/>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Tree>
    <p:extLst>
      <p:ext uri="{BB962C8B-B14F-4D97-AF65-F5344CB8AC3E}">
        <p14:creationId xmlns:p14="http://schemas.microsoft.com/office/powerpoint/2010/main" val="426164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9049-1CE9-B2D2-9CB9-5CDEBC8FA6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75E29-5AE3-EED1-A0AC-D1240E329C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9DB41B-9A3A-73D6-EDD2-C29F69CBCA7D}"/>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5" name="Footer Placeholder 4">
            <a:extLst>
              <a:ext uri="{FF2B5EF4-FFF2-40B4-BE49-F238E27FC236}">
                <a16:creationId xmlns:a16="http://schemas.microsoft.com/office/drawing/2014/main" id="{E9A6D531-7D11-DF8C-C02D-DDB998D70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0C021-2A61-D0ED-7F73-B18039B8A9D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277392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DEEE-5418-F5C5-EC3D-DC6E90BB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563BCA-9600-7504-908D-F24BDC319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1BD12D-6032-5A94-6A91-6B1BE6B90C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7B69D-7CC7-650F-BCBB-1A158022BE0B}"/>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6" name="Footer Placeholder 5">
            <a:extLst>
              <a:ext uri="{FF2B5EF4-FFF2-40B4-BE49-F238E27FC236}">
                <a16:creationId xmlns:a16="http://schemas.microsoft.com/office/drawing/2014/main" id="{0BB98BCC-7F69-F0B8-C7C0-61DDC50E5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23378-F07F-669D-C454-B50FAEE7CBE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5186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269E3-E609-7633-1F49-41C7AC2ED5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0A94FC-0437-47FF-AEF3-E91FAED806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5798CB-841D-8E7E-412C-8F41F5424F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56CC8D-880E-7DED-10AF-36BCF719E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8EA5C4-F92A-E777-3642-D6FF9CC48E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1CFC5-FECF-D51F-8AC4-9703DBD6F4FD}"/>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8" name="Footer Placeholder 7">
            <a:extLst>
              <a:ext uri="{FF2B5EF4-FFF2-40B4-BE49-F238E27FC236}">
                <a16:creationId xmlns:a16="http://schemas.microsoft.com/office/drawing/2014/main" id="{68760B50-C67C-C5EF-05EB-DCBC65D15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BECE7-0B97-1E34-AD13-D7E0DBCD355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938362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B7952-D9AA-B6E7-9CAA-D8E334D3BB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9FD548-1E9D-9258-1D69-400F5CC069F9}"/>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4" name="Footer Placeholder 3">
            <a:extLst>
              <a:ext uri="{FF2B5EF4-FFF2-40B4-BE49-F238E27FC236}">
                <a16:creationId xmlns:a16="http://schemas.microsoft.com/office/drawing/2014/main" id="{BA68EC5B-E70C-42DB-2DC3-384FE97A67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CE6BB4-A161-DCAE-8A6B-DFB5F13EF18A}"/>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81186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7017C9-5DF7-DC5E-6075-47D225DC6C05}"/>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3" name="Footer Placeholder 2">
            <a:extLst>
              <a:ext uri="{FF2B5EF4-FFF2-40B4-BE49-F238E27FC236}">
                <a16:creationId xmlns:a16="http://schemas.microsoft.com/office/drawing/2014/main" id="{C291E744-3915-451C-2E63-0960CB86E4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B91ED-8133-3BD6-D70C-73F8E392B6A6}"/>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38161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CF3B-34AE-7836-BC90-91DAD48DE1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71097F-919F-FEB5-D40F-7D309F849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B272E-2589-91E6-1428-E4BA7D4CE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05193-49F3-F557-38DC-890F9B6229B2}"/>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6" name="Footer Placeholder 5">
            <a:extLst>
              <a:ext uri="{FF2B5EF4-FFF2-40B4-BE49-F238E27FC236}">
                <a16:creationId xmlns:a16="http://schemas.microsoft.com/office/drawing/2014/main" id="{9FD3D5A1-03A8-5694-2BAF-7B5974A4A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2696C0-6D7D-90FF-BB33-E3D31C194505}"/>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7292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EE8B-4B76-B791-4D4B-744B510273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C81C5-6600-318D-8240-732E7EA0B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613245-7FD0-7464-1AE1-95ABDBB32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FC7B3-89D3-3520-5549-5D251B4753FB}"/>
              </a:ext>
            </a:extLst>
          </p:cNvPr>
          <p:cNvSpPr>
            <a:spLocks noGrp="1"/>
          </p:cNvSpPr>
          <p:nvPr>
            <p:ph type="dt" sz="half" idx="10"/>
          </p:nvPr>
        </p:nvSpPr>
        <p:spPr/>
        <p:txBody>
          <a:bodyPr/>
          <a:lstStyle/>
          <a:p>
            <a:fld id="{44779894-C691-47EC-93E3-2E21831E9944}" type="datetimeFigureOut">
              <a:rPr lang="en-US" smtClean="0"/>
              <a:t>8/27/2022</a:t>
            </a:fld>
            <a:endParaRPr lang="en-US"/>
          </a:p>
        </p:txBody>
      </p:sp>
      <p:sp>
        <p:nvSpPr>
          <p:cNvPr id="6" name="Footer Placeholder 5">
            <a:extLst>
              <a:ext uri="{FF2B5EF4-FFF2-40B4-BE49-F238E27FC236}">
                <a16:creationId xmlns:a16="http://schemas.microsoft.com/office/drawing/2014/main" id="{80B58DA4-B486-2DB2-BC7E-7F79AB3AF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540B71-D7BE-F5CF-0F2C-CCC4C90C121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62951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EF946-7276-A082-83F6-3A03FEB551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134976-B03B-1A3F-86D0-424E954E5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BB9D3-B11E-CB03-80F9-4EEB41C8FA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79894-C691-47EC-93E3-2E21831E9944}" type="datetimeFigureOut">
              <a:rPr lang="en-US" smtClean="0"/>
              <a:t>8/27/2022</a:t>
            </a:fld>
            <a:endParaRPr lang="en-US"/>
          </a:p>
        </p:txBody>
      </p:sp>
      <p:sp>
        <p:nvSpPr>
          <p:cNvPr id="5" name="Footer Placeholder 4">
            <a:extLst>
              <a:ext uri="{FF2B5EF4-FFF2-40B4-BE49-F238E27FC236}">
                <a16:creationId xmlns:a16="http://schemas.microsoft.com/office/drawing/2014/main" id="{6B6FBE12-1150-34DE-D908-1A1AE5170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3E9F4-8318-FB77-E3E9-1AB68068FA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F6DBA-D209-4B69-8720-0AA8CE152216}" type="slidenum">
              <a:rPr lang="en-US" smtClean="0"/>
              <a:t>‹#›</a:t>
            </a:fld>
            <a:endParaRPr lang="en-US"/>
          </a:p>
        </p:txBody>
      </p:sp>
    </p:spTree>
    <p:extLst>
      <p:ext uri="{BB962C8B-B14F-4D97-AF65-F5344CB8AC3E}">
        <p14:creationId xmlns:p14="http://schemas.microsoft.com/office/powerpoint/2010/main" val="403024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png"/><Relationship Id="rId3" Type="http://schemas.openxmlformats.org/officeDocument/2006/relationships/diagramLayout" Target="../diagrams/layout13.xml"/><Relationship Id="rId7" Type="http://schemas.openxmlformats.org/officeDocument/2006/relationships/image" Target="../media/image40.png"/><Relationship Id="rId12" Type="http://schemas.openxmlformats.org/officeDocument/2006/relationships/image" Target="../media/image45.sv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openxmlformats.org/officeDocument/2006/relationships/image" Target="../media/image44.png"/><Relationship Id="rId5" Type="http://schemas.openxmlformats.org/officeDocument/2006/relationships/diagramColors" Target="../diagrams/colors13.xml"/><Relationship Id="rId10" Type="http://schemas.openxmlformats.org/officeDocument/2006/relationships/image" Target="../media/image43.svg"/><Relationship Id="rId4" Type="http://schemas.openxmlformats.org/officeDocument/2006/relationships/diagramQuickStyle" Target="../diagrams/quickStyle13.xml"/><Relationship Id="rId9" Type="http://schemas.openxmlformats.org/officeDocument/2006/relationships/image" Target="../media/image42.png"/><Relationship Id="rId14" Type="http://schemas.openxmlformats.org/officeDocument/2006/relationships/image" Target="../media/image47.svg"/></Relationships>
</file>

<file path=ppt/slides/_rels/slide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video" Target="https://www.youtube.com/embed/XLPqy2oO-Eg?start=8&amp;feature=oembed" TargetMode="Externa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4.png"/><Relationship Id="rId7" Type="http://schemas.openxmlformats.org/officeDocument/2006/relationships/diagramQuickStyle" Target="../diagrams/quickStyle14.xml"/><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diagramLayout" Target="../diagrams/layout14.xml"/><Relationship Id="rId5" Type="http://schemas.openxmlformats.org/officeDocument/2006/relationships/diagramData" Target="../diagrams/data14.xml"/><Relationship Id="rId4" Type="http://schemas.microsoft.com/office/2007/relationships/hdphoto" Target="../media/hdphoto1.wdp"/><Relationship Id="rId9" Type="http://schemas.microsoft.com/office/2007/relationships/diagramDrawing" Target="../diagrams/drawing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hyperlink" Target="https://www.springboard.com/blog/business-and-marketing/creator-economy/" TargetMode="External"/><Relationship Id="rId3" Type="http://schemas.openxmlformats.org/officeDocument/2006/relationships/image" Target="../media/image4.png"/><Relationship Id="rId7" Type="http://schemas.openxmlformats.org/officeDocument/2006/relationships/hyperlink" Target="https://www.investopedia.com/terms/o/oecd.asp" TargetMode="Externa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www.investopedia.com/terms/r/randd.asp" TargetMode="External"/><Relationship Id="rId5" Type="http://schemas.openxmlformats.org/officeDocument/2006/relationships/hyperlink" Target="https://www.globenewswire.com/news-release/2021/06/23/2251810/0/en/Global-Knowledge-Management-Market-to-Reach-1-1-Trillion-by-2026.html" TargetMode="External"/><Relationship Id="rId10" Type="http://schemas.openxmlformats.org/officeDocument/2006/relationships/hyperlink" Target="https://www.robosoftin.com/blog/creator-economy-and-role-of-digital-experience" TargetMode="External"/><Relationship Id="rId4" Type="http://schemas.microsoft.com/office/2007/relationships/hdphoto" Target="../media/hdphoto1.wdp"/><Relationship Id="rId9" Type="http://schemas.openxmlformats.org/officeDocument/2006/relationships/hyperlink" Target="https://www.forbes.com/sites/danielnewman/2015/04/28/research-shows-millennials-dont-respond-to-ads/?sh=e81f9925dcb2"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diagramLayout" Target="../diagrams/layout4.xml"/><Relationship Id="rId26" Type="http://schemas.openxmlformats.org/officeDocument/2006/relationships/image" Target="../media/image10.png"/><Relationship Id="rId3" Type="http://schemas.openxmlformats.org/officeDocument/2006/relationships/diagramLayout" Target="../diagrams/layout1.xml"/><Relationship Id="rId21" Type="http://schemas.microsoft.com/office/2007/relationships/diagramDrawing" Target="../diagrams/drawing4.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diagramData" Target="../diagrams/data4.xml"/><Relationship Id="rId25" Type="http://schemas.openxmlformats.org/officeDocument/2006/relationships/image" Target="../media/image9.svg"/><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diagramColors" Target="../diagrams/colors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24" Type="http://schemas.openxmlformats.org/officeDocument/2006/relationships/image" Target="../media/image8.png"/><Relationship Id="rId5" Type="http://schemas.openxmlformats.org/officeDocument/2006/relationships/diagramColors" Target="../diagrams/colors1.xml"/><Relationship Id="rId15" Type="http://schemas.openxmlformats.org/officeDocument/2006/relationships/diagramColors" Target="../diagrams/colors3.xml"/><Relationship Id="rId23" Type="http://schemas.openxmlformats.org/officeDocument/2006/relationships/image" Target="../media/image7.svg"/><Relationship Id="rId10" Type="http://schemas.openxmlformats.org/officeDocument/2006/relationships/diagramColors" Target="../diagrams/colors2.xml"/><Relationship Id="rId19" Type="http://schemas.openxmlformats.org/officeDocument/2006/relationships/diagramQuickStyle" Target="../diagrams/quickStyle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 Id="rId22" Type="http://schemas.openxmlformats.org/officeDocument/2006/relationships/image" Target="../media/image6.png"/><Relationship Id="rId27" Type="http://schemas.openxmlformats.org/officeDocument/2006/relationships/image" Target="../media/image11.sv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18" Type="http://schemas.openxmlformats.org/officeDocument/2006/relationships/diagramLayout" Target="../diagrams/layout8.xml"/><Relationship Id="rId26" Type="http://schemas.openxmlformats.org/officeDocument/2006/relationships/image" Target="../media/image10.png"/><Relationship Id="rId3" Type="http://schemas.openxmlformats.org/officeDocument/2006/relationships/diagramLayout" Target="../diagrams/layout5.xml"/><Relationship Id="rId21" Type="http://schemas.microsoft.com/office/2007/relationships/diagramDrawing" Target="../diagrams/drawing8.xml"/><Relationship Id="rId7" Type="http://schemas.openxmlformats.org/officeDocument/2006/relationships/diagramData" Target="../diagrams/data6.xml"/><Relationship Id="rId12" Type="http://schemas.openxmlformats.org/officeDocument/2006/relationships/diagramData" Target="../diagrams/data7.xml"/><Relationship Id="rId17" Type="http://schemas.openxmlformats.org/officeDocument/2006/relationships/diagramData" Target="../diagrams/data8.xml"/><Relationship Id="rId25" Type="http://schemas.openxmlformats.org/officeDocument/2006/relationships/image" Target="../media/image9.svg"/><Relationship Id="rId2" Type="http://schemas.openxmlformats.org/officeDocument/2006/relationships/diagramData" Target="../diagrams/data5.xml"/><Relationship Id="rId16" Type="http://schemas.microsoft.com/office/2007/relationships/diagramDrawing" Target="../diagrams/drawing7.xml"/><Relationship Id="rId20" Type="http://schemas.openxmlformats.org/officeDocument/2006/relationships/diagramColors" Target="../diagrams/colors8.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24" Type="http://schemas.openxmlformats.org/officeDocument/2006/relationships/image" Target="../media/image8.png"/><Relationship Id="rId5" Type="http://schemas.openxmlformats.org/officeDocument/2006/relationships/diagramColors" Target="../diagrams/colors5.xml"/><Relationship Id="rId15" Type="http://schemas.openxmlformats.org/officeDocument/2006/relationships/diagramColors" Target="../diagrams/colors7.xml"/><Relationship Id="rId23" Type="http://schemas.openxmlformats.org/officeDocument/2006/relationships/image" Target="../media/image7.svg"/><Relationship Id="rId10" Type="http://schemas.openxmlformats.org/officeDocument/2006/relationships/diagramColors" Target="../diagrams/colors6.xml"/><Relationship Id="rId19" Type="http://schemas.openxmlformats.org/officeDocument/2006/relationships/diagramQuickStyle" Target="../diagrams/quickStyle8.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 Id="rId22" Type="http://schemas.openxmlformats.org/officeDocument/2006/relationships/image" Target="../media/image6.png"/><Relationship Id="rId27" Type="http://schemas.openxmlformats.org/officeDocument/2006/relationships/image" Target="../media/image11.sv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diagramLayout" Target="../diagrams/layout11.xml"/><Relationship Id="rId18" Type="http://schemas.openxmlformats.org/officeDocument/2006/relationships/diagramLayout" Target="../diagrams/layout12.xml"/><Relationship Id="rId26" Type="http://schemas.openxmlformats.org/officeDocument/2006/relationships/image" Target="../media/image10.png"/><Relationship Id="rId3" Type="http://schemas.openxmlformats.org/officeDocument/2006/relationships/diagramLayout" Target="../diagrams/layout9.xml"/><Relationship Id="rId21" Type="http://schemas.microsoft.com/office/2007/relationships/diagramDrawing" Target="../diagrams/drawing12.xml"/><Relationship Id="rId7" Type="http://schemas.openxmlformats.org/officeDocument/2006/relationships/diagramData" Target="../diagrams/data10.xml"/><Relationship Id="rId12" Type="http://schemas.openxmlformats.org/officeDocument/2006/relationships/diagramData" Target="../diagrams/data11.xml"/><Relationship Id="rId17" Type="http://schemas.openxmlformats.org/officeDocument/2006/relationships/diagramData" Target="../diagrams/data12.xml"/><Relationship Id="rId25" Type="http://schemas.openxmlformats.org/officeDocument/2006/relationships/image" Target="../media/image9.svg"/><Relationship Id="rId2" Type="http://schemas.openxmlformats.org/officeDocument/2006/relationships/diagramData" Target="../diagrams/data9.xml"/><Relationship Id="rId16" Type="http://schemas.microsoft.com/office/2007/relationships/diagramDrawing" Target="../diagrams/drawing11.xml"/><Relationship Id="rId20" Type="http://schemas.openxmlformats.org/officeDocument/2006/relationships/diagramColors" Target="../diagrams/colors12.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24" Type="http://schemas.openxmlformats.org/officeDocument/2006/relationships/image" Target="../media/image8.png"/><Relationship Id="rId5" Type="http://schemas.openxmlformats.org/officeDocument/2006/relationships/diagramColors" Target="../diagrams/colors9.xml"/><Relationship Id="rId15" Type="http://schemas.openxmlformats.org/officeDocument/2006/relationships/diagramColors" Target="../diagrams/colors11.xml"/><Relationship Id="rId23" Type="http://schemas.openxmlformats.org/officeDocument/2006/relationships/image" Target="../media/image7.svg"/><Relationship Id="rId10" Type="http://schemas.openxmlformats.org/officeDocument/2006/relationships/diagramColors" Target="../diagrams/colors10.xml"/><Relationship Id="rId19" Type="http://schemas.openxmlformats.org/officeDocument/2006/relationships/diagramQuickStyle" Target="../diagrams/quickStyle12.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diagramQuickStyle" Target="../diagrams/quickStyle11.xml"/><Relationship Id="rId22" Type="http://schemas.openxmlformats.org/officeDocument/2006/relationships/image" Target="../media/image6.png"/><Relationship Id="rId27"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image" Target="../media/image13.svg"/><Relationship Id="rId21" Type="http://schemas.openxmlformats.org/officeDocument/2006/relationships/image" Target="../media/image31.svg"/><Relationship Id="rId7" Type="http://schemas.openxmlformats.org/officeDocument/2006/relationships/image" Target="../media/image17.svg"/><Relationship Id="rId12" Type="http://schemas.openxmlformats.org/officeDocument/2006/relationships/image" Target="../media/image22.png"/><Relationship Id="rId17" Type="http://schemas.openxmlformats.org/officeDocument/2006/relationships/image" Target="../media/image27.svg"/><Relationship Id="rId25" Type="http://schemas.openxmlformats.org/officeDocument/2006/relationships/image" Target="../media/image35.svg"/><Relationship Id="rId2" Type="http://schemas.openxmlformats.org/officeDocument/2006/relationships/image" Target="../media/image12.png"/><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svg"/><Relationship Id="rId24" Type="http://schemas.openxmlformats.org/officeDocument/2006/relationships/image" Target="../media/image34.png"/><Relationship Id="rId5" Type="http://schemas.openxmlformats.org/officeDocument/2006/relationships/image" Target="../media/image15.svg"/><Relationship Id="rId15" Type="http://schemas.openxmlformats.org/officeDocument/2006/relationships/image" Target="../media/image25.svg"/><Relationship Id="rId23" Type="http://schemas.openxmlformats.org/officeDocument/2006/relationships/image" Target="../media/image33.svg"/><Relationship Id="rId10" Type="http://schemas.openxmlformats.org/officeDocument/2006/relationships/image" Target="../media/image20.png"/><Relationship Id="rId19" Type="http://schemas.openxmlformats.org/officeDocument/2006/relationships/image" Target="../media/image29.svg"/><Relationship Id="rId4" Type="http://schemas.openxmlformats.org/officeDocument/2006/relationships/image" Target="../media/image14.png"/><Relationship Id="rId9" Type="http://schemas.openxmlformats.org/officeDocument/2006/relationships/image" Target="../media/image19.svg"/><Relationship Id="rId14" Type="http://schemas.openxmlformats.org/officeDocument/2006/relationships/image" Target="../media/image24.png"/><Relationship Id="rId22"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7.jp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1_1</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r>
              <a:rPr lang="en-US" dirty="0"/>
              <a:t>DAY 1 : MILLIONAIRE MINDSET</a:t>
            </a:r>
          </a:p>
        </p:txBody>
      </p:sp>
      <p:sp>
        <p:nvSpPr>
          <p:cNvPr id="5" name="TextBox 4">
            <a:extLst>
              <a:ext uri="{FF2B5EF4-FFF2-40B4-BE49-F238E27FC236}">
                <a16:creationId xmlns:a16="http://schemas.microsoft.com/office/drawing/2014/main" id="{D6C094B8-E56B-EF64-3D1E-739C7CD884ED}"/>
              </a:ext>
            </a:extLst>
          </p:cNvPr>
          <p:cNvSpPr txBox="1"/>
          <p:nvPr/>
        </p:nvSpPr>
        <p:spPr>
          <a:xfrm>
            <a:off x="446149" y="4429919"/>
            <a:ext cx="8671217" cy="2308324"/>
          </a:xfrm>
          <a:prstGeom prst="rect">
            <a:avLst/>
          </a:prstGeom>
          <a:noFill/>
          <a:effectLst>
            <a:outerShdw blurRad="50800" dist="38100" dir="8100000" algn="tr" rotWithShape="0">
              <a:prstClr val="black">
                <a:alpha val="40000"/>
              </a:prstClr>
            </a:outerShdw>
          </a:effectLst>
        </p:spPr>
        <p:txBody>
          <a:bodyPr wrap="square" rtlCol="0">
            <a:spAutoFit/>
          </a:bodyPr>
          <a:lstStyle/>
          <a:p>
            <a:pPr marL="285750" indent="-285750">
              <a:buFont typeface="Arial" panose="020B0604020202020204" pitchFamily="34" charset="0"/>
              <a:buChar char="•"/>
            </a:pPr>
            <a:r>
              <a:rPr lang="en-US" dirty="0">
                <a:solidFill>
                  <a:schemeClr val="accent2"/>
                </a:solidFill>
              </a:rPr>
              <a:t>INTRO: INTRODUCTION &amp; ORIENTATION</a:t>
            </a:r>
          </a:p>
          <a:p>
            <a:pPr marL="285750" indent="-285750">
              <a:buFont typeface="Arial" panose="020B0604020202020204" pitchFamily="34" charset="0"/>
              <a:buChar char="•"/>
            </a:pPr>
            <a:r>
              <a:rPr lang="en-US" dirty="0">
                <a:solidFill>
                  <a:schemeClr val="accent2"/>
                </a:solidFill>
              </a:rPr>
              <a:t>MODEL: RISE UP MODEL &amp; GOVERNANCE</a:t>
            </a:r>
          </a:p>
          <a:p>
            <a:pPr marL="285750" indent="-285750">
              <a:buFont typeface="Arial" panose="020B0604020202020204" pitchFamily="34" charset="0"/>
              <a:buChar char="•"/>
            </a:pPr>
            <a:r>
              <a:rPr lang="en-US" dirty="0">
                <a:solidFill>
                  <a:schemeClr val="accent2"/>
                </a:solidFill>
              </a:rPr>
              <a:t>SELF: SELF DISCOVERY</a:t>
            </a:r>
          </a:p>
          <a:p>
            <a:pPr marL="285750" indent="-285750">
              <a:buFont typeface="Arial" panose="020B0604020202020204" pitchFamily="34" charset="0"/>
              <a:buChar char="•"/>
            </a:pPr>
            <a:r>
              <a:rPr lang="en-US" dirty="0">
                <a:solidFill>
                  <a:schemeClr val="accent2"/>
                </a:solidFill>
              </a:rPr>
              <a:t>GOAL: KNOW YOUR GOAL</a:t>
            </a:r>
          </a:p>
          <a:p>
            <a:pPr marL="285750" indent="-285750">
              <a:buFont typeface="Arial" panose="020B0604020202020204" pitchFamily="34" charset="0"/>
              <a:buChar char="•"/>
            </a:pPr>
            <a:r>
              <a:rPr lang="en-US" dirty="0">
                <a:solidFill>
                  <a:schemeClr val="accent2"/>
                </a:solidFill>
              </a:rPr>
              <a:t>PERSEVERANCE: PERSEVERANCE WHEEL</a:t>
            </a:r>
          </a:p>
          <a:p>
            <a:pPr marL="285750" indent="-285750">
              <a:buFont typeface="Arial" panose="020B0604020202020204" pitchFamily="34" charset="0"/>
              <a:buChar char="•"/>
            </a:pPr>
            <a:r>
              <a:rPr lang="en-US" dirty="0">
                <a:solidFill>
                  <a:schemeClr val="accent2"/>
                </a:solidFill>
              </a:rPr>
              <a:t>SUCCESS: FAIL PROOF YOURSELF</a:t>
            </a:r>
          </a:p>
          <a:p>
            <a:pPr marL="285750" indent="-285750">
              <a:buFont typeface="Arial" panose="020B0604020202020204" pitchFamily="34" charset="0"/>
              <a:buChar char="•"/>
            </a:pPr>
            <a:r>
              <a:rPr lang="en-US" dirty="0">
                <a:solidFill>
                  <a:schemeClr val="accent2"/>
                </a:solidFill>
              </a:rPr>
              <a:t>SUCCESS KIT - DAILY</a:t>
            </a:r>
          </a:p>
          <a:p>
            <a:pPr marL="285750" indent="-285750">
              <a:buFont typeface="Arial" panose="020B0604020202020204" pitchFamily="34" charset="0"/>
              <a:buChar char="•"/>
            </a:pPr>
            <a:endParaRPr lang="en-US" dirty="0">
              <a:solidFill>
                <a:schemeClr val="accent2"/>
              </a:solidFill>
            </a:endParaRPr>
          </a:p>
        </p:txBody>
      </p:sp>
    </p:spTree>
    <p:extLst>
      <p:ext uri="{BB962C8B-B14F-4D97-AF65-F5344CB8AC3E}">
        <p14:creationId xmlns:p14="http://schemas.microsoft.com/office/powerpoint/2010/main" val="678965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PERSEVERANCE WHEEL</a:t>
            </a:r>
            <a:endParaRPr lang="en-US" sz="1600" dirty="0">
              <a:solidFill>
                <a:schemeClr val="bg1">
                  <a:lumMod val="65000"/>
                </a:schemeClr>
              </a:solidFill>
              <a:latin typeface="Copperplate Gothic Bold" panose="020E0705020206020404" pitchFamily="34" charset="0"/>
            </a:endParaRP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GOAL PERSEVERANCE</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9" name="TextBox 38">
            <a:extLst>
              <a:ext uri="{FF2B5EF4-FFF2-40B4-BE49-F238E27FC236}">
                <a16:creationId xmlns:a16="http://schemas.microsoft.com/office/drawing/2014/main" id="{F151E9BD-3D77-1482-B93C-DCC46A49BAF5}"/>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90" name="TextBox 89">
            <a:extLst>
              <a:ext uri="{FF2B5EF4-FFF2-40B4-BE49-F238E27FC236}">
                <a16:creationId xmlns:a16="http://schemas.microsoft.com/office/drawing/2014/main" id="{5BF6379F-3393-BD63-0144-4B71DA2184D0}"/>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grpSp>
        <p:nvGrpSpPr>
          <p:cNvPr id="4" name="Group 3">
            <a:extLst>
              <a:ext uri="{FF2B5EF4-FFF2-40B4-BE49-F238E27FC236}">
                <a16:creationId xmlns:a16="http://schemas.microsoft.com/office/drawing/2014/main" id="{03ABD213-7B20-D3FE-54F0-5051EB0F2518}"/>
              </a:ext>
            </a:extLst>
          </p:cNvPr>
          <p:cNvGrpSpPr/>
          <p:nvPr/>
        </p:nvGrpSpPr>
        <p:grpSpPr>
          <a:xfrm>
            <a:off x="2163002" y="1396010"/>
            <a:ext cx="8862646" cy="4940464"/>
            <a:chOff x="2554037" y="1411550"/>
            <a:chExt cx="8862646" cy="4940464"/>
          </a:xfrm>
        </p:grpSpPr>
        <p:sp>
          <p:nvSpPr>
            <p:cNvPr id="26" name="TextBox 25">
              <a:extLst>
                <a:ext uri="{FF2B5EF4-FFF2-40B4-BE49-F238E27FC236}">
                  <a16:creationId xmlns:a16="http://schemas.microsoft.com/office/drawing/2014/main" id="{71E1EE0A-A645-7F25-3A23-F4A547BCBFCB}"/>
                </a:ext>
              </a:extLst>
            </p:cNvPr>
            <p:cNvSpPr txBox="1"/>
            <p:nvPr/>
          </p:nvSpPr>
          <p:spPr>
            <a:xfrm>
              <a:off x="2874166" y="5526357"/>
              <a:ext cx="3689289" cy="523220"/>
            </a:xfrm>
            <a:prstGeom prst="rect">
              <a:avLst/>
            </a:prstGeom>
            <a:noFill/>
          </p:spPr>
          <p:txBody>
            <a:bodyPr wrap="square">
              <a:spAutoFit/>
            </a:bodyPr>
            <a:lstStyle/>
            <a:p>
              <a:r>
                <a:rPr lang="en-US" sz="1400" b="1" dirty="0"/>
                <a:t>Motivation video : Eagles Flight</a:t>
              </a:r>
            </a:p>
            <a:p>
              <a:r>
                <a:rPr lang="en-US" sz="1400" b="1" dirty="0"/>
                <a:t>Strangest Secret: EARL Nightingale </a:t>
              </a:r>
            </a:p>
          </p:txBody>
        </p:sp>
        <p:grpSp>
          <p:nvGrpSpPr>
            <p:cNvPr id="3" name="Group 2">
              <a:extLst>
                <a:ext uri="{FF2B5EF4-FFF2-40B4-BE49-F238E27FC236}">
                  <a16:creationId xmlns:a16="http://schemas.microsoft.com/office/drawing/2014/main" id="{010C29FC-8BDF-5C65-9B0E-E553DBE920F7}"/>
                </a:ext>
              </a:extLst>
            </p:cNvPr>
            <p:cNvGrpSpPr/>
            <p:nvPr/>
          </p:nvGrpSpPr>
          <p:grpSpPr>
            <a:xfrm>
              <a:off x="2554037" y="1411550"/>
              <a:ext cx="8862646" cy="4940464"/>
              <a:chOff x="2554037" y="1411550"/>
              <a:chExt cx="8862646" cy="4940464"/>
            </a:xfrm>
          </p:grpSpPr>
          <p:grpSp>
            <p:nvGrpSpPr>
              <p:cNvPr id="83" name="Group 82">
                <a:extLst>
                  <a:ext uri="{FF2B5EF4-FFF2-40B4-BE49-F238E27FC236}">
                    <a16:creationId xmlns:a16="http://schemas.microsoft.com/office/drawing/2014/main" id="{8A7C6F20-31CC-C33E-D737-A13BDD659B3C}"/>
                  </a:ext>
                </a:extLst>
              </p:cNvPr>
              <p:cNvGrpSpPr/>
              <p:nvPr/>
            </p:nvGrpSpPr>
            <p:grpSpPr>
              <a:xfrm>
                <a:off x="2554037" y="1543771"/>
                <a:ext cx="8498443" cy="4808243"/>
                <a:chOff x="3109020" y="1423879"/>
                <a:chExt cx="8498443" cy="4808243"/>
              </a:xfrm>
            </p:grpSpPr>
            <p:graphicFrame>
              <p:nvGraphicFramePr>
                <p:cNvPr id="45" name="Diagram 44">
                  <a:extLst>
                    <a:ext uri="{FF2B5EF4-FFF2-40B4-BE49-F238E27FC236}">
                      <a16:creationId xmlns:a16="http://schemas.microsoft.com/office/drawing/2014/main" id="{E49FEFAE-99FC-8AE7-D3AD-CB9E04A1FEE2}"/>
                    </a:ext>
                  </a:extLst>
                </p:cNvPr>
                <p:cNvGraphicFramePr/>
                <p:nvPr/>
              </p:nvGraphicFramePr>
              <p:xfrm>
                <a:off x="4003829" y="1423879"/>
                <a:ext cx="5623765" cy="48082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9" name="TextBox 48">
                  <a:extLst>
                    <a:ext uri="{FF2B5EF4-FFF2-40B4-BE49-F238E27FC236}">
                      <a16:creationId xmlns:a16="http://schemas.microsoft.com/office/drawing/2014/main" id="{3DE57EB1-AD53-F2AC-110E-F1E8BCA63F45}"/>
                    </a:ext>
                  </a:extLst>
                </p:cNvPr>
                <p:cNvSpPr txBox="1"/>
                <p:nvPr/>
              </p:nvSpPr>
              <p:spPr>
                <a:xfrm>
                  <a:off x="9186416" y="3564378"/>
                  <a:ext cx="2421047" cy="369332"/>
                </a:xfrm>
                <a:prstGeom prst="rect">
                  <a:avLst/>
                </a:prstGeom>
                <a:noFill/>
              </p:spPr>
              <p:txBody>
                <a:bodyPr wrap="none" rtlCol="0">
                  <a:spAutoFit/>
                </a:bodyPr>
                <a:lstStyle/>
                <a:p>
                  <a:r>
                    <a:rPr lang="en-US" dirty="0">
                      <a:solidFill>
                        <a:schemeClr val="accent2"/>
                      </a:solidFill>
                    </a:rPr>
                    <a:t>PUSH &amp; PERSEVERANCE</a:t>
                  </a:r>
                </a:p>
              </p:txBody>
            </p:sp>
            <p:sp>
              <p:nvSpPr>
                <p:cNvPr id="50" name="TextBox 49">
                  <a:extLst>
                    <a:ext uri="{FF2B5EF4-FFF2-40B4-BE49-F238E27FC236}">
                      <a16:creationId xmlns:a16="http://schemas.microsoft.com/office/drawing/2014/main" id="{AD5441BB-9F7F-05D2-66E9-E117FE34BFF6}"/>
                    </a:ext>
                  </a:extLst>
                </p:cNvPr>
                <p:cNvSpPr txBox="1"/>
                <p:nvPr/>
              </p:nvSpPr>
              <p:spPr>
                <a:xfrm>
                  <a:off x="7933107" y="1676237"/>
                  <a:ext cx="996107" cy="369332"/>
                </a:xfrm>
                <a:prstGeom prst="rect">
                  <a:avLst/>
                </a:prstGeom>
                <a:noFill/>
              </p:spPr>
              <p:txBody>
                <a:bodyPr wrap="none" rtlCol="0">
                  <a:spAutoFit/>
                </a:bodyPr>
                <a:lstStyle/>
                <a:p>
                  <a:r>
                    <a:rPr lang="en-US" dirty="0">
                      <a:solidFill>
                        <a:schemeClr val="bg1">
                          <a:lumMod val="50000"/>
                        </a:schemeClr>
                      </a:solidFill>
                    </a:rPr>
                    <a:t>RETREAT</a:t>
                  </a:r>
                </a:p>
              </p:txBody>
            </p:sp>
            <p:pic>
              <p:nvPicPr>
                <p:cNvPr id="52" name="Graphic 51" descr="Climbing with solid fill">
                  <a:extLst>
                    <a:ext uri="{FF2B5EF4-FFF2-40B4-BE49-F238E27FC236}">
                      <a16:creationId xmlns:a16="http://schemas.microsoft.com/office/drawing/2014/main" id="{79C3C18B-EA06-F7E8-417F-0B629EE107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5400000">
                  <a:off x="8844701" y="3976393"/>
                  <a:ext cx="582953" cy="582953"/>
                </a:xfrm>
                <a:prstGeom prst="rect">
                  <a:avLst/>
                </a:prstGeom>
              </p:spPr>
            </p:pic>
            <p:pic>
              <p:nvPicPr>
                <p:cNvPr id="54" name="Graphic 53" descr="Climbing with solid fill">
                  <a:extLst>
                    <a:ext uri="{FF2B5EF4-FFF2-40B4-BE49-F238E27FC236}">
                      <a16:creationId xmlns:a16="http://schemas.microsoft.com/office/drawing/2014/main" id="{B1A18014-43D2-F6FD-6BD9-6943B503663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6079876">
                  <a:off x="7769670" y="2063109"/>
                  <a:ext cx="486681" cy="486681"/>
                </a:xfrm>
                <a:prstGeom prst="rect">
                  <a:avLst/>
                </a:prstGeom>
              </p:spPr>
            </p:pic>
            <p:sp>
              <p:nvSpPr>
                <p:cNvPr id="55" name="TextBox 54">
                  <a:extLst>
                    <a:ext uri="{FF2B5EF4-FFF2-40B4-BE49-F238E27FC236}">
                      <a16:creationId xmlns:a16="http://schemas.microsoft.com/office/drawing/2014/main" id="{7E1E685C-028D-9DB4-9561-3B25660A308C}"/>
                    </a:ext>
                  </a:extLst>
                </p:cNvPr>
                <p:cNvSpPr txBox="1"/>
                <p:nvPr/>
              </p:nvSpPr>
              <p:spPr>
                <a:xfrm>
                  <a:off x="3109020" y="4043020"/>
                  <a:ext cx="2149948" cy="369332"/>
                </a:xfrm>
                <a:prstGeom prst="rect">
                  <a:avLst/>
                </a:prstGeom>
                <a:noFill/>
              </p:spPr>
              <p:txBody>
                <a:bodyPr wrap="none" rtlCol="0">
                  <a:spAutoFit/>
                </a:bodyPr>
                <a:lstStyle/>
                <a:p>
                  <a:r>
                    <a:rPr lang="en-US" dirty="0">
                      <a:solidFill>
                        <a:schemeClr val="accent2">
                          <a:lumMod val="75000"/>
                        </a:schemeClr>
                      </a:solidFill>
                    </a:rPr>
                    <a:t>MINDSET &amp; MISSION</a:t>
                  </a:r>
                </a:p>
              </p:txBody>
            </p:sp>
            <p:pic>
              <p:nvPicPr>
                <p:cNvPr id="57" name="Graphic 56" descr="Head with gears with solid fill">
                  <a:extLst>
                    <a:ext uri="{FF2B5EF4-FFF2-40B4-BE49-F238E27FC236}">
                      <a16:creationId xmlns:a16="http://schemas.microsoft.com/office/drawing/2014/main" id="{543CBE5C-F8F3-AE0D-6D32-52DFA9278B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19563" y="4386904"/>
                  <a:ext cx="914400" cy="914400"/>
                </a:xfrm>
                <a:prstGeom prst="rect">
                  <a:avLst/>
                </a:prstGeom>
              </p:spPr>
            </p:pic>
            <p:pic>
              <p:nvPicPr>
                <p:cNvPr id="59" name="Graphic 58" descr="Broken Fire Hydrant with solid fill">
                  <a:extLst>
                    <a:ext uri="{FF2B5EF4-FFF2-40B4-BE49-F238E27FC236}">
                      <a16:creationId xmlns:a16="http://schemas.microsoft.com/office/drawing/2014/main" id="{879621EB-7844-EFC7-D37A-8DA0429AB62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21777" y="2482593"/>
                  <a:ext cx="914400" cy="914400"/>
                </a:xfrm>
                <a:prstGeom prst="rect">
                  <a:avLst/>
                </a:prstGeom>
              </p:spPr>
            </p:pic>
            <p:sp>
              <p:nvSpPr>
                <p:cNvPr id="63" name="TextBox 62">
                  <a:extLst>
                    <a:ext uri="{FF2B5EF4-FFF2-40B4-BE49-F238E27FC236}">
                      <a16:creationId xmlns:a16="http://schemas.microsoft.com/office/drawing/2014/main" id="{44BB03DC-E9CB-6640-9009-BEFD8EA9A258}"/>
                    </a:ext>
                  </a:extLst>
                </p:cNvPr>
                <p:cNvSpPr txBox="1"/>
                <p:nvPr/>
              </p:nvSpPr>
              <p:spPr>
                <a:xfrm>
                  <a:off x="9021401" y="2741707"/>
                  <a:ext cx="1578317" cy="461665"/>
                </a:xfrm>
                <a:prstGeom prst="rect">
                  <a:avLst/>
                </a:prstGeom>
                <a:noFill/>
              </p:spPr>
              <p:txBody>
                <a:bodyPr wrap="none" rtlCol="0">
                  <a:spAutoFit/>
                </a:bodyPr>
                <a:lstStyle/>
                <a:p>
                  <a:r>
                    <a:rPr lang="en-US" sz="2400" dirty="0"/>
                    <a:t>OBSTACLES</a:t>
                  </a:r>
                </a:p>
              </p:txBody>
            </p:sp>
            <p:cxnSp>
              <p:nvCxnSpPr>
                <p:cNvPr id="65" name="Connector: Elbow 64">
                  <a:extLst>
                    <a:ext uri="{FF2B5EF4-FFF2-40B4-BE49-F238E27FC236}">
                      <a16:creationId xmlns:a16="http://schemas.microsoft.com/office/drawing/2014/main" id="{DAFA8E84-2D95-49AF-62C7-9821E693D209}"/>
                    </a:ext>
                  </a:extLst>
                </p:cNvPr>
                <p:cNvCxnSpPr>
                  <a:cxnSpLocks/>
                  <a:endCxn id="50" idx="3"/>
                </p:cNvCxnSpPr>
                <p:nvPr/>
              </p:nvCxnSpPr>
              <p:spPr>
                <a:xfrm rot="10800000">
                  <a:off x="8929215" y="1860904"/>
                  <a:ext cx="1467725" cy="89109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0C833D42-DCB8-5343-8E3A-54A86A64D951}"/>
                    </a:ext>
                  </a:extLst>
                </p:cNvPr>
                <p:cNvCxnSpPr>
                  <a:cxnSpLocks/>
                  <a:endCxn id="49" idx="3"/>
                </p:cNvCxnSpPr>
                <p:nvPr/>
              </p:nvCxnSpPr>
              <p:spPr>
                <a:xfrm>
                  <a:off x="10035634" y="3183969"/>
                  <a:ext cx="1571829" cy="565075"/>
                </a:xfrm>
                <a:prstGeom prst="bentConnector3">
                  <a:avLst>
                    <a:gd name="adj1" fmla="val 114544"/>
                  </a:avLst>
                </a:prstGeom>
                <a:ln>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1710545-84A5-B7EF-533D-B0B4A6FE47A1}"/>
                    </a:ext>
                  </a:extLst>
                </p:cNvPr>
                <p:cNvSpPr txBox="1"/>
                <p:nvPr/>
              </p:nvSpPr>
              <p:spPr>
                <a:xfrm>
                  <a:off x="3281192" y="5179256"/>
                  <a:ext cx="2736903" cy="307777"/>
                </a:xfrm>
                <a:prstGeom prst="rect">
                  <a:avLst/>
                </a:prstGeom>
                <a:noFill/>
              </p:spPr>
              <p:txBody>
                <a:bodyPr wrap="none" rtlCol="0">
                  <a:spAutoFit/>
                </a:bodyPr>
                <a:lstStyle/>
                <a:p>
                  <a:r>
                    <a:rPr lang="en-US" sz="1400" dirty="0">
                      <a:solidFill>
                        <a:schemeClr val="accent2">
                          <a:lumMod val="75000"/>
                        </a:schemeClr>
                      </a:solidFill>
                    </a:rPr>
                    <a:t>BOOKS &amp; THE COMPANY YOU KEEP</a:t>
                  </a:r>
                </a:p>
              </p:txBody>
            </p:sp>
          </p:grpSp>
          <p:sp>
            <p:nvSpPr>
              <p:cNvPr id="2" name="Rectangle 1">
                <a:extLst>
                  <a:ext uri="{FF2B5EF4-FFF2-40B4-BE49-F238E27FC236}">
                    <a16:creationId xmlns:a16="http://schemas.microsoft.com/office/drawing/2014/main" id="{5D0CE389-8119-F009-2A86-67CEE519E057}"/>
                  </a:ext>
                </a:extLst>
              </p:cNvPr>
              <p:cNvSpPr/>
              <p:nvPr/>
            </p:nvSpPr>
            <p:spPr>
              <a:xfrm>
                <a:off x="2554037" y="1411550"/>
                <a:ext cx="8862646" cy="4940451"/>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grpSp>
      </p:grpSp>
    </p:spTree>
    <p:extLst>
      <p:ext uri="{BB962C8B-B14F-4D97-AF65-F5344CB8AC3E}">
        <p14:creationId xmlns:p14="http://schemas.microsoft.com/office/powerpoint/2010/main" val="338616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MAKE YOURSELF RESILIENT</a:t>
            </a:r>
          </a:p>
          <a:p>
            <a:pPr algn="r"/>
            <a:r>
              <a:rPr lang="en-US" sz="1600" dirty="0">
                <a:solidFill>
                  <a:schemeClr val="bg1">
                    <a:lumMod val="65000"/>
                  </a:schemeClr>
                </a:solidFill>
                <a:latin typeface="Copperplate Gothic Bold" panose="020E0705020206020404" pitchFamily="34" charset="0"/>
              </a:rPr>
              <a:t>FAIL-PROOF YOURSELF</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 name="TextBox 2">
            <a:extLst>
              <a:ext uri="{FF2B5EF4-FFF2-40B4-BE49-F238E27FC236}">
                <a16:creationId xmlns:a16="http://schemas.microsoft.com/office/drawing/2014/main" id="{61523D37-5C49-5E00-80BB-0569AB654737}"/>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3" name="TextBox 12">
            <a:extLst>
              <a:ext uri="{FF2B5EF4-FFF2-40B4-BE49-F238E27FC236}">
                <a16:creationId xmlns:a16="http://schemas.microsoft.com/office/drawing/2014/main" id="{F36C1E3E-B9C2-25AF-7447-DD81AA477423}"/>
              </a:ext>
            </a:extLst>
          </p:cNvPr>
          <p:cNvSpPr txBox="1"/>
          <p:nvPr/>
        </p:nvSpPr>
        <p:spPr>
          <a:xfrm>
            <a:off x="6787944" y="5153926"/>
            <a:ext cx="2759029" cy="523220"/>
          </a:xfrm>
          <a:prstGeom prst="rect">
            <a:avLst/>
          </a:prstGeom>
          <a:noFill/>
        </p:spPr>
        <p:txBody>
          <a:bodyPr wrap="square">
            <a:spAutoFit/>
          </a:bodyPr>
          <a:lstStyle/>
          <a:p>
            <a:r>
              <a:rPr lang="en-US" sz="1400" b="1" dirty="0"/>
              <a:t>Motivation video: EAGLES Flight</a:t>
            </a:r>
          </a:p>
          <a:p>
            <a:r>
              <a:rPr lang="en-US" sz="1400" b="1" dirty="0"/>
              <a:t>Strangest Secret: EARL Nightingale </a:t>
            </a:r>
          </a:p>
        </p:txBody>
      </p:sp>
      <p:pic>
        <p:nvPicPr>
          <p:cNvPr id="16" name="Online Media 85" title="The Eagle Mentality - Best Motivational Video">
            <a:hlinkClick r:id="" action="ppaction://media"/>
            <a:extLst>
              <a:ext uri="{FF2B5EF4-FFF2-40B4-BE49-F238E27FC236}">
                <a16:creationId xmlns:a16="http://schemas.microsoft.com/office/drawing/2014/main" id="{10CBEA26-5FA1-2422-E517-80AA23F0688A}"/>
              </a:ext>
            </a:extLst>
          </p:cNvPr>
          <p:cNvPicPr>
            <a:picLocks noRot="1" noChangeAspect="1"/>
          </p:cNvPicPr>
          <p:nvPr>
            <a:videoFile r:link="rId1"/>
          </p:nvPr>
        </p:nvPicPr>
        <p:blipFill>
          <a:blip r:embed="rId3"/>
          <a:stretch>
            <a:fillRect/>
          </a:stretch>
        </p:blipFill>
        <p:spPr>
          <a:xfrm>
            <a:off x="6973185" y="2211322"/>
            <a:ext cx="4761946" cy="26904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7" name="TextBox 16">
            <a:extLst>
              <a:ext uri="{FF2B5EF4-FFF2-40B4-BE49-F238E27FC236}">
                <a16:creationId xmlns:a16="http://schemas.microsoft.com/office/drawing/2014/main" id="{0C7B1A05-7B85-B7BF-42E3-226108C81030}"/>
              </a:ext>
            </a:extLst>
          </p:cNvPr>
          <p:cNvSpPr txBox="1"/>
          <p:nvPr/>
        </p:nvSpPr>
        <p:spPr>
          <a:xfrm>
            <a:off x="9353773" y="5200189"/>
            <a:ext cx="2550698" cy="215444"/>
          </a:xfrm>
          <a:prstGeom prst="rect">
            <a:avLst/>
          </a:prstGeom>
          <a:noFill/>
        </p:spPr>
        <p:txBody>
          <a:bodyPr wrap="none" rtlCol="0">
            <a:spAutoFit/>
          </a:bodyPr>
          <a:lstStyle/>
          <a:p>
            <a:r>
              <a:rPr lang="en-US" sz="800" dirty="0"/>
              <a:t>https://www.youtube.com/watch?v=XLPqy2oO-Eg&amp;t=8s</a:t>
            </a:r>
          </a:p>
        </p:txBody>
      </p:sp>
      <p:sp>
        <p:nvSpPr>
          <p:cNvPr id="18" name="TextBox 17">
            <a:extLst>
              <a:ext uri="{FF2B5EF4-FFF2-40B4-BE49-F238E27FC236}">
                <a16:creationId xmlns:a16="http://schemas.microsoft.com/office/drawing/2014/main" id="{043255F1-55DB-C9A3-48B1-67769670ED84}"/>
              </a:ext>
            </a:extLst>
          </p:cNvPr>
          <p:cNvSpPr txBox="1"/>
          <p:nvPr/>
        </p:nvSpPr>
        <p:spPr>
          <a:xfrm>
            <a:off x="9340167" y="5415536"/>
            <a:ext cx="2759030" cy="215444"/>
          </a:xfrm>
          <a:prstGeom prst="rect">
            <a:avLst/>
          </a:prstGeom>
          <a:noFill/>
        </p:spPr>
        <p:txBody>
          <a:bodyPr wrap="square">
            <a:spAutoFit/>
          </a:bodyPr>
          <a:lstStyle/>
          <a:p>
            <a:r>
              <a:rPr lang="en-US" sz="800" dirty="0"/>
              <a:t>https://www.youtube.com/watch?v=NbBHR_CD56M&amp;t=22s</a:t>
            </a:r>
          </a:p>
        </p:txBody>
      </p:sp>
      <p:sp>
        <p:nvSpPr>
          <p:cNvPr id="19" name="TextBox 18">
            <a:extLst>
              <a:ext uri="{FF2B5EF4-FFF2-40B4-BE49-F238E27FC236}">
                <a16:creationId xmlns:a16="http://schemas.microsoft.com/office/drawing/2014/main" id="{F33B4624-C404-0C3B-D0B4-54686D3A3E5A}"/>
              </a:ext>
            </a:extLst>
          </p:cNvPr>
          <p:cNvSpPr txBox="1"/>
          <p:nvPr/>
        </p:nvSpPr>
        <p:spPr>
          <a:xfrm>
            <a:off x="8326977" y="6083962"/>
            <a:ext cx="2637389" cy="369332"/>
          </a:xfrm>
          <a:prstGeom prst="rect">
            <a:avLst/>
          </a:prstGeom>
          <a:noFill/>
        </p:spPr>
        <p:txBody>
          <a:bodyPr wrap="none" rtlCol="0">
            <a:spAutoFit/>
          </a:bodyPr>
          <a:lstStyle/>
          <a:p>
            <a:r>
              <a:rPr lang="en-US" dirty="0"/>
              <a:t>BUILD YOUR COMMUNITY</a:t>
            </a:r>
          </a:p>
        </p:txBody>
      </p:sp>
      <p:sp>
        <p:nvSpPr>
          <p:cNvPr id="20" name="TextBox 19">
            <a:extLst>
              <a:ext uri="{FF2B5EF4-FFF2-40B4-BE49-F238E27FC236}">
                <a16:creationId xmlns:a16="http://schemas.microsoft.com/office/drawing/2014/main" id="{F9FF7295-446B-C24E-D6E8-809D7785CA85}"/>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2" name="TextBox 1">
            <a:extLst>
              <a:ext uri="{FF2B5EF4-FFF2-40B4-BE49-F238E27FC236}">
                <a16:creationId xmlns:a16="http://schemas.microsoft.com/office/drawing/2014/main" id="{8A1BA34B-63CF-121D-C3E8-408EF3386F81}"/>
              </a:ext>
            </a:extLst>
          </p:cNvPr>
          <p:cNvSpPr txBox="1"/>
          <p:nvPr/>
        </p:nvSpPr>
        <p:spPr>
          <a:xfrm>
            <a:off x="856725" y="1399641"/>
            <a:ext cx="5601907" cy="3432927"/>
          </a:xfrm>
          <a:prstGeom prst="rect">
            <a:avLst/>
          </a:prstGeom>
          <a:noFill/>
        </p:spPr>
        <p:txBody>
          <a:bodyPr wrap="square" rtlCol="0">
            <a:spAutoFit/>
          </a:bodyPr>
          <a:lstStyle/>
          <a:p>
            <a:pPr>
              <a:lnSpc>
                <a:spcPct val="250000"/>
              </a:lnSpc>
            </a:pPr>
            <a:r>
              <a:rPr lang="en-US" dirty="0">
                <a:latin typeface="Copperplate Gothic Bold" panose="020E0705020206020404" pitchFamily="34" charset="0"/>
              </a:rPr>
              <a:t>SUCCESS FORMULA :</a:t>
            </a:r>
          </a:p>
          <a:p>
            <a:pPr marL="342900" indent="-342900">
              <a:lnSpc>
                <a:spcPct val="250000"/>
              </a:lnSpc>
              <a:buFont typeface="+mj-lt"/>
              <a:buAutoNum type="arabicPeriod"/>
            </a:pPr>
            <a:r>
              <a:rPr lang="en-US" dirty="0">
                <a:latin typeface="Century Gothic" panose="020B0502020202020204" pitchFamily="34" charset="0"/>
              </a:rPr>
              <a:t>SOMETHING YOU HAVE	 </a:t>
            </a:r>
            <a:r>
              <a:rPr lang="en-US" b="1" dirty="0">
                <a:solidFill>
                  <a:schemeClr val="accent1"/>
                </a:solidFill>
                <a:latin typeface="Century Gothic" panose="020B0502020202020204" pitchFamily="34" charset="0"/>
              </a:rPr>
              <a:t>: PASSION</a:t>
            </a:r>
          </a:p>
          <a:p>
            <a:pPr marL="342900" indent="-342900">
              <a:lnSpc>
                <a:spcPct val="250000"/>
              </a:lnSpc>
              <a:buAutoNum type="arabicPeriod"/>
            </a:pPr>
            <a:r>
              <a:rPr lang="en-US" dirty="0">
                <a:latin typeface="Century Gothic" panose="020B0502020202020204" pitchFamily="34" charset="0"/>
              </a:rPr>
              <a:t>SOMETHING YOU KNOW 	</a:t>
            </a:r>
            <a:r>
              <a:rPr lang="en-US" b="1" dirty="0">
                <a:solidFill>
                  <a:schemeClr val="accent1"/>
                </a:solidFill>
                <a:latin typeface="Century Gothic" panose="020B0502020202020204" pitchFamily="34" charset="0"/>
              </a:rPr>
              <a:t>: SKILL</a:t>
            </a:r>
          </a:p>
          <a:p>
            <a:pPr marL="342900" indent="-342900">
              <a:lnSpc>
                <a:spcPct val="250000"/>
              </a:lnSpc>
              <a:buAutoNum type="arabicPeriod"/>
            </a:pPr>
            <a:r>
              <a:rPr lang="en-US" dirty="0">
                <a:latin typeface="Century Gothic" panose="020B0502020202020204" pitchFamily="34" charset="0"/>
              </a:rPr>
              <a:t>SOMETHING YOU CAN LEARN </a:t>
            </a:r>
            <a:r>
              <a:rPr lang="en-US" b="1" dirty="0">
                <a:solidFill>
                  <a:schemeClr val="accent1"/>
                </a:solidFill>
                <a:latin typeface="Century Gothic" panose="020B0502020202020204" pitchFamily="34" charset="0"/>
              </a:rPr>
              <a:t>: EDUCATION</a:t>
            </a:r>
          </a:p>
          <a:p>
            <a:pPr>
              <a:lnSpc>
                <a:spcPct val="250000"/>
              </a:lnSpc>
            </a:pPr>
            <a:r>
              <a:rPr lang="en-US" dirty="0">
                <a:latin typeface="Century Gothic" panose="020B0502020202020204" pitchFamily="34" charset="0"/>
              </a:rPr>
              <a:t>REST IS </a:t>
            </a:r>
            <a:r>
              <a:rPr lang="en-US" b="1" dirty="0">
                <a:solidFill>
                  <a:schemeClr val="accent1"/>
                </a:solidFill>
                <a:latin typeface="Century Gothic" panose="020B0502020202020204" pitchFamily="34" charset="0"/>
              </a:rPr>
              <a:t>EXPERIENCE</a:t>
            </a:r>
            <a:r>
              <a:rPr lang="en-US" dirty="0">
                <a:latin typeface="Century Gothic" panose="020B0502020202020204" pitchFamily="34" charset="0"/>
              </a:rPr>
              <a:t> &amp; </a:t>
            </a:r>
            <a:r>
              <a:rPr lang="en-US" b="1" dirty="0">
                <a:solidFill>
                  <a:schemeClr val="accent1"/>
                </a:solidFill>
                <a:latin typeface="Century Gothic" panose="020B0502020202020204" pitchFamily="34" charset="0"/>
              </a:rPr>
              <a:t>WORKING</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HARD</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SMARTLY</a:t>
            </a:r>
          </a:p>
        </p:txBody>
      </p:sp>
      <p:pic>
        <p:nvPicPr>
          <p:cNvPr id="7" name="Picture 6">
            <a:extLst>
              <a:ext uri="{FF2B5EF4-FFF2-40B4-BE49-F238E27FC236}">
                <a16:creationId xmlns:a16="http://schemas.microsoft.com/office/drawing/2014/main" id="{D7A81AC1-AE6A-253C-18DB-E5BC6C0D8549}"/>
              </a:ext>
            </a:extLst>
          </p:cNvPr>
          <p:cNvPicPr>
            <a:picLocks noChangeAspect="1"/>
          </p:cNvPicPr>
          <p:nvPr/>
        </p:nvPicPr>
        <p:blipFill>
          <a:blip r:embed="rId4"/>
          <a:stretch>
            <a:fillRect/>
          </a:stretch>
        </p:blipFill>
        <p:spPr>
          <a:xfrm>
            <a:off x="414668" y="2230907"/>
            <a:ext cx="6239746" cy="3077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8496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6"/>
                                        </p:tgtEl>
                                      </p:cBhvr>
                                    </p:cmd>
                                  </p:childTnLst>
                                </p:cTn>
                              </p:par>
                            </p:childTnLst>
                          </p:cTn>
                        </p:par>
                      </p:childTnLst>
                    </p:cTn>
                  </p:par>
                </p:childTnLst>
              </p:cTn>
              <p:nextCondLst>
                <p:cond evt="onClick" delay="0">
                  <p:tgtEl>
                    <p:spTgt spid="16"/>
                  </p:tgtEl>
                </p:cond>
              </p:nextCondLst>
            </p:seq>
            <p:video>
              <p:cMediaNode vol="80000">
                <p:cTn id="12" fill="hold" display="0">
                  <p:stCondLst>
                    <p:cond delay="indefinite"/>
                  </p:stCondLst>
                </p:cTn>
                <p:tgtEl>
                  <p:spTgt spid="16"/>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YOUR DIGITAL KIT</a:t>
            </a:r>
          </a:p>
          <a:p>
            <a:pPr algn="r"/>
            <a:r>
              <a:rPr lang="en-US" sz="1600" dirty="0">
                <a:solidFill>
                  <a:schemeClr val="bg1">
                    <a:lumMod val="65000"/>
                  </a:schemeClr>
                </a:solidFill>
                <a:latin typeface="Copperplate Gothic Bold" panose="020E0705020206020404" pitchFamily="34" charset="0"/>
              </a:rPr>
              <a:t>EVERYDAY DIGITAL KIT</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3" name="TextBox 2">
            <a:extLst>
              <a:ext uri="{FF2B5EF4-FFF2-40B4-BE49-F238E27FC236}">
                <a16:creationId xmlns:a16="http://schemas.microsoft.com/office/drawing/2014/main" id="{3A3CEFEB-2F7E-F692-FA83-EC9FDDDCE413}"/>
              </a:ext>
            </a:extLst>
          </p:cNvPr>
          <p:cNvSpPr txBox="1"/>
          <p:nvPr/>
        </p:nvSpPr>
        <p:spPr>
          <a:xfrm>
            <a:off x="9284338" y="1297908"/>
            <a:ext cx="2833270" cy="984885"/>
          </a:xfrm>
          <a:prstGeom prst="rect">
            <a:avLst/>
          </a:prstGeom>
          <a:noFill/>
        </p:spPr>
        <p:txBody>
          <a:bodyPr wrap="square">
            <a:spAutoFit/>
          </a:bodyPr>
          <a:lstStyle/>
          <a:p>
            <a:r>
              <a:rPr lang="en-US" sz="1400" b="0" i="0" u="none" strike="noStrike" dirty="0">
                <a:solidFill>
                  <a:srgbClr val="000000"/>
                </a:solidFill>
                <a:effectLst/>
                <a:latin typeface="Corbel" panose="020B0503020204020204" pitchFamily="34" charset="0"/>
              </a:rPr>
              <a:t>DOWNLOAD</a:t>
            </a:r>
          </a:p>
          <a:p>
            <a:pPr marL="285750" indent="-285750">
              <a:buFont typeface="Arial" panose="020B0604020202020204" pitchFamily="34" charset="0"/>
              <a:buChar char="•"/>
            </a:pPr>
            <a:r>
              <a:rPr lang="en-US" sz="1100" dirty="0">
                <a:solidFill>
                  <a:srgbClr val="000000"/>
                </a:solidFill>
                <a:latin typeface="Corbel" panose="020B0503020204020204" pitchFamily="34" charset="0"/>
              </a:rPr>
              <a:t>G</a:t>
            </a:r>
            <a:r>
              <a:rPr lang="en-US" sz="1100" b="0" i="0" u="none" strike="noStrike" dirty="0">
                <a:solidFill>
                  <a:srgbClr val="000000"/>
                </a:solidFill>
                <a:effectLst/>
                <a:latin typeface="Corbel" panose="020B0503020204020204" pitchFamily="34" charset="0"/>
              </a:rPr>
              <a:t>oal card</a:t>
            </a:r>
          </a:p>
          <a:p>
            <a:pPr marL="285750" indent="-285750">
              <a:buFont typeface="Arial" panose="020B0604020202020204" pitchFamily="34" charset="0"/>
              <a:buChar char="•"/>
            </a:pPr>
            <a:r>
              <a:rPr lang="en-US" sz="1100" b="0" i="0" u="none" strike="noStrike" dirty="0">
                <a:solidFill>
                  <a:srgbClr val="000000"/>
                </a:solidFill>
                <a:effectLst/>
                <a:latin typeface="Corbel" panose="020B0503020204020204" pitchFamily="34" charset="0"/>
              </a:rPr>
              <a:t>Ebook of success: </a:t>
            </a:r>
            <a:r>
              <a:rPr lang="en-US" sz="1100" u="sng" dirty="0">
                <a:solidFill>
                  <a:schemeClr val="accent1">
                    <a:lumMod val="75000"/>
                  </a:schemeClr>
                </a:solidFill>
              </a:rPr>
              <a:t>https://jsnagi.ck.page/higherself</a:t>
            </a:r>
          </a:p>
          <a:p>
            <a:pPr marL="285750" indent="-285750">
              <a:buFont typeface="Arial" panose="020B0604020202020204" pitchFamily="34" charset="0"/>
              <a:buChar char="•"/>
            </a:pPr>
            <a:r>
              <a:rPr lang="en-US" sz="1100" b="0" i="0" u="none" strike="noStrike" dirty="0">
                <a:solidFill>
                  <a:srgbClr val="000000"/>
                </a:solidFill>
                <a:effectLst/>
                <a:latin typeface="Corbel" panose="020B0503020204020204" pitchFamily="34" charset="0"/>
              </a:rPr>
              <a:t>Wall Placard: RISE UP</a:t>
            </a:r>
            <a:r>
              <a:rPr lang="en-US" sz="1100" dirty="0"/>
              <a:t> </a:t>
            </a:r>
          </a:p>
        </p:txBody>
      </p:sp>
      <p:grpSp>
        <p:nvGrpSpPr>
          <p:cNvPr id="38" name="Group 37">
            <a:extLst>
              <a:ext uri="{FF2B5EF4-FFF2-40B4-BE49-F238E27FC236}">
                <a16:creationId xmlns:a16="http://schemas.microsoft.com/office/drawing/2014/main" id="{BBF42026-29D0-7E96-E5AE-8A77C7535007}"/>
              </a:ext>
            </a:extLst>
          </p:cNvPr>
          <p:cNvGrpSpPr/>
          <p:nvPr/>
        </p:nvGrpSpPr>
        <p:grpSpPr>
          <a:xfrm>
            <a:off x="502748" y="2015679"/>
            <a:ext cx="3515719" cy="2067607"/>
            <a:chOff x="544330" y="2411175"/>
            <a:chExt cx="3515719" cy="2067607"/>
          </a:xfrm>
        </p:grpSpPr>
        <p:pic>
          <p:nvPicPr>
            <p:cNvPr id="20" name="Picture 19" descr="Climber on the top of a mountain">
              <a:extLst>
                <a:ext uri="{FF2B5EF4-FFF2-40B4-BE49-F238E27FC236}">
                  <a16:creationId xmlns:a16="http://schemas.microsoft.com/office/drawing/2014/main" id="{26069DE8-1DC7-2701-8A09-B48D86A2480A}"/>
                </a:ext>
              </a:extLst>
            </p:cNvPr>
            <p:cNvPicPr>
              <a:picLocks noChangeAspect="1"/>
            </p:cNvPicPr>
            <p:nvPr/>
          </p:nvPicPr>
          <p:blipFill rotWithShape="1">
            <a:blip r:embed="rId2">
              <a:extLst>
                <a:ext uri="{28A0092B-C50C-407E-A947-70E740481C1C}">
                  <a14:useLocalDpi xmlns:a14="http://schemas.microsoft.com/office/drawing/2010/main" val="0"/>
                </a:ext>
              </a:extLst>
            </a:blip>
            <a:srcRect t="11892"/>
            <a:stretch/>
          </p:blipFill>
          <p:spPr>
            <a:xfrm>
              <a:off x="544330" y="2411175"/>
              <a:ext cx="3515719" cy="2067607"/>
            </a:xfrm>
            <a:prstGeom prst="rect">
              <a:avLst/>
            </a:prstGeom>
          </p:spPr>
        </p:pic>
        <p:pic>
          <p:nvPicPr>
            <p:cNvPr id="21" name="Picture 20" descr="A picture containing company name&#10;&#10;Description automatically generated">
              <a:extLst>
                <a:ext uri="{FF2B5EF4-FFF2-40B4-BE49-F238E27FC236}">
                  <a16:creationId xmlns:a16="http://schemas.microsoft.com/office/drawing/2014/main" id="{B8997352-0ADD-4888-6C7A-FFB07791DA24}"/>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695882" y="2978385"/>
              <a:ext cx="1248126" cy="1248126"/>
            </a:xfrm>
            <a:prstGeom prst="ellipse">
              <a:avLst/>
            </a:prstGeom>
            <a:ln>
              <a:noFill/>
            </a:ln>
            <a:effectLst>
              <a:softEdge rad="112500"/>
            </a:effectLst>
          </p:spPr>
        </p:pic>
        <p:sp>
          <p:nvSpPr>
            <p:cNvPr id="23" name="Rectangle 22">
              <a:extLst>
                <a:ext uri="{FF2B5EF4-FFF2-40B4-BE49-F238E27FC236}">
                  <a16:creationId xmlns:a16="http://schemas.microsoft.com/office/drawing/2014/main" id="{876B560B-C4B3-8715-E55A-0945CE89EC4B}"/>
                </a:ext>
              </a:extLst>
            </p:cNvPr>
            <p:cNvSpPr/>
            <p:nvPr/>
          </p:nvSpPr>
          <p:spPr>
            <a:xfrm>
              <a:off x="1828803" y="3085812"/>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EDD8F4A-F6CB-52D3-2D14-A194EDEBC318}"/>
                </a:ext>
              </a:extLst>
            </p:cNvPr>
            <p:cNvSpPr txBox="1"/>
            <p:nvPr/>
          </p:nvSpPr>
          <p:spPr>
            <a:xfrm>
              <a:off x="646148" y="2466748"/>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solidFill>
                    <a:schemeClr val="accent1">
                      <a:lumMod val="75000"/>
                    </a:schemeClr>
                  </a:solidFill>
                  <a:latin typeface="Copperplate Gothic Bold" panose="020E0705020206020404" pitchFamily="34" charset="0"/>
                </a:rPr>
                <a:t>MY GOAL CARD</a:t>
              </a:r>
            </a:p>
          </p:txBody>
        </p:sp>
      </p:grpSp>
      <p:grpSp>
        <p:nvGrpSpPr>
          <p:cNvPr id="25" name="Group 24">
            <a:extLst>
              <a:ext uri="{FF2B5EF4-FFF2-40B4-BE49-F238E27FC236}">
                <a16:creationId xmlns:a16="http://schemas.microsoft.com/office/drawing/2014/main" id="{F7E803B4-0BFC-7EBD-C7F8-B400F695FA61}"/>
              </a:ext>
            </a:extLst>
          </p:cNvPr>
          <p:cNvGrpSpPr/>
          <p:nvPr/>
        </p:nvGrpSpPr>
        <p:grpSpPr>
          <a:xfrm>
            <a:off x="477473" y="4138859"/>
            <a:ext cx="3466436" cy="2067596"/>
            <a:chOff x="5362666" y="4163769"/>
            <a:chExt cx="3466436" cy="2067596"/>
          </a:xfrm>
        </p:grpSpPr>
        <p:grpSp>
          <p:nvGrpSpPr>
            <p:cNvPr id="26" name="Group 25">
              <a:extLst>
                <a:ext uri="{FF2B5EF4-FFF2-40B4-BE49-F238E27FC236}">
                  <a16:creationId xmlns:a16="http://schemas.microsoft.com/office/drawing/2014/main" id="{3B475F6B-77BB-451B-7680-456C6F3B4977}"/>
                </a:ext>
              </a:extLst>
            </p:cNvPr>
            <p:cNvGrpSpPr/>
            <p:nvPr/>
          </p:nvGrpSpPr>
          <p:grpSpPr>
            <a:xfrm>
              <a:off x="5471225" y="4191711"/>
              <a:ext cx="3193381" cy="1899017"/>
              <a:chOff x="5471225" y="4191711"/>
              <a:chExt cx="3193381" cy="1899017"/>
            </a:xfrm>
          </p:grpSpPr>
          <p:sp>
            <p:nvSpPr>
              <p:cNvPr id="28" name="TextBox 27">
                <a:extLst>
                  <a:ext uri="{FF2B5EF4-FFF2-40B4-BE49-F238E27FC236}">
                    <a16:creationId xmlns:a16="http://schemas.microsoft.com/office/drawing/2014/main" id="{FFA84B86-08F9-ED65-2AF7-AE8DCDB2924B}"/>
                  </a:ext>
                </a:extLst>
              </p:cNvPr>
              <p:cNvSpPr txBox="1"/>
              <p:nvPr/>
            </p:nvSpPr>
            <p:spPr>
              <a:xfrm>
                <a:off x="5471225" y="4191711"/>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latin typeface="Copperplate Gothic Bold" panose="020E0705020206020404" pitchFamily="34" charset="0"/>
                  </a:rPr>
                  <a:t>MY GOAL CARD</a:t>
                </a:r>
              </a:p>
            </p:txBody>
          </p:sp>
          <p:cxnSp>
            <p:nvCxnSpPr>
              <p:cNvPr id="29" name="Straight Connector 28">
                <a:extLst>
                  <a:ext uri="{FF2B5EF4-FFF2-40B4-BE49-F238E27FC236}">
                    <a16:creationId xmlns:a16="http://schemas.microsoft.com/office/drawing/2014/main" id="{25AA7D90-9BBB-2FC5-C6B1-FB9676F19120}"/>
                  </a:ext>
                </a:extLst>
              </p:cNvPr>
              <p:cNvCxnSpPr>
                <a:cxnSpLocks/>
              </p:cNvCxnSpPr>
              <p:nvPr/>
            </p:nvCxnSpPr>
            <p:spPr>
              <a:xfrm>
                <a:off x="5574329" y="4739842"/>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65670165-8497-4AC4-CB4E-BC398409593E}"/>
                  </a:ext>
                </a:extLst>
              </p:cNvPr>
              <p:cNvCxnSpPr>
                <a:cxnSpLocks/>
              </p:cNvCxnSpPr>
              <p:nvPr/>
            </p:nvCxnSpPr>
            <p:spPr>
              <a:xfrm>
                <a:off x="5574329" y="5078673"/>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217262EE-98DE-06A5-4D42-2403845BECCD}"/>
                  </a:ext>
                </a:extLst>
              </p:cNvPr>
              <p:cNvCxnSpPr>
                <a:cxnSpLocks/>
              </p:cNvCxnSpPr>
              <p:nvPr/>
            </p:nvCxnSpPr>
            <p:spPr>
              <a:xfrm>
                <a:off x="5574329" y="5414545"/>
                <a:ext cx="3044396"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A9DCCF7B-E802-88A9-A285-B2D566350609}"/>
                  </a:ext>
                </a:extLst>
              </p:cNvPr>
              <p:cNvCxnSpPr>
                <a:cxnSpLocks/>
              </p:cNvCxnSpPr>
              <p:nvPr/>
            </p:nvCxnSpPr>
            <p:spPr>
              <a:xfrm>
                <a:off x="5574329" y="5753376"/>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DB7C1FAD-B9A9-7ADB-76DE-642B460BF4AC}"/>
                  </a:ext>
                </a:extLst>
              </p:cNvPr>
              <p:cNvCxnSpPr>
                <a:cxnSpLocks/>
              </p:cNvCxnSpPr>
              <p:nvPr/>
            </p:nvCxnSpPr>
            <p:spPr>
              <a:xfrm>
                <a:off x="5574329" y="6090728"/>
                <a:ext cx="3090277" cy="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01AEABD7-E540-D32B-7D8A-6CB9483A910E}"/>
                  </a:ext>
                </a:extLst>
              </p:cNvPr>
              <p:cNvSpPr txBox="1"/>
              <p:nvPr/>
            </p:nvSpPr>
            <p:spPr>
              <a:xfrm>
                <a:off x="7738356" y="4191711"/>
                <a:ext cx="880369" cy="369332"/>
              </a:xfrm>
              <a:prstGeom prst="rect">
                <a:avLst/>
              </a:prstGeom>
              <a:noFill/>
            </p:spPr>
            <p:txBody>
              <a:bodyPr wrap="none" rtlCol="0">
                <a:spAutoFit/>
              </a:bodyPr>
              <a:lstStyle/>
              <a:p>
                <a:r>
                  <a:rPr lang="en-US" dirty="0"/>
                  <a:t>20____</a:t>
                </a:r>
              </a:p>
            </p:txBody>
          </p:sp>
        </p:grpSp>
        <p:sp>
          <p:nvSpPr>
            <p:cNvPr id="27" name="Rectangle: Rounded Corners 26">
              <a:extLst>
                <a:ext uri="{FF2B5EF4-FFF2-40B4-BE49-F238E27FC236}">
                  <a16:creationId xmlns:a16="http://schemas.microsoft.com/office/drawing/2014/main" id="{A1B1376D-4EBF-EE00-51C9-80B2B9F2DC5B}"/>
                </a:ext>
              </a:extLst>
            </p:cNvPr>
            <p:cNvSpPr/>
            <p:nvPr/>
          </p:nvSpPr>
          <p:spPr>
            <a:xfrm>
              <a:off x="5362666" y="4163769"/>
              <a:ext cx="3466436" cy="20675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6DCA4BEF-47F0-16A7-5D10-F16407B79058}"/>
              </a:ext>
            </a:extLst>
          </p:cNvPr>
          <p:cNvGrpSpPr/>
          <p:nvPr/>
        </p:nvGrpSpPr>
        <p:grpSpPr>
          <a:xfrm>
            <a:off x="4392872" y="2454889"/>
            <a:ext cx="4831232" cy="3220821"/>
            <a:chOff x="0" y="0"/>
            <a:chExt cx="4506269" cy="3004179"/>
          </a:xfrm>
        </p:grpSpPr>
        <p:graphicFrame>
          <p:nvGraphicFramePr>
            <p:cNvPr id="36" name="Diagram 35">
              <a:extLst>
                <a:ext uri="{FF2B5EF4-FFF2-40B4-BE49-F238E27FC236}">
                  <a16:creationId xmlns:a16="http://schemas.microsoft.com/office/drawing/2014/main" id="{B79D2BDC-8E15-2629-BD49-84C2DF9812EE}"/>
                </a:ext>
              </a:extLst>
            </p:cNvPr>
            <p:cNvGraphicFramePr/>
            <p:nvPr/>
          </p:nvGraphicFramePr>
          <p:xfrm>
            <a:off x="0" y="0"/>
            <a:ext cx="4506269" cy="300417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7" name="Oval 36">
              <a:extLst>
                <a:ext uri="{FF2B5EF4-FFF2-40B4-BE49-F238E27FC236}">
                  <a16:creationId xmlns:a16="http://schemas.microsoft.com/office/drawing/2014/main" id="{3988CFB3-A2A2-4661-4810-9922EA2854D0}"/>
                </a:ext>
              </a:extLst>
            </p:cNvPr>
            <p:cNvSpPr/>
            <p:nvPr/>
          </p:nvSpPr>
          <p:spPr>
            <a:xfrm>
              <a:off x="2004381" y="1246717"/>
              <a:ext cx="510743" cy="51074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marL="0" marR="0" algn="ctr">
                <a:lnSpc>
                  <a:spcPct val="200000"/>
                </a:lnSpc>
                <a:spcBef>
                  <a:spcPts val="0"/>
                </a:spcBef>
                <a:spcAft>
                  <a:spcPts val="0"/>
                </a:spcAft>
              </a:pPr>
              <a:r>
                <a:rPr lang="en-US" sz="600" kern="1200">
                  <a:solidFill>
                    <a:srgbClr val="000000"/>
                  </a:solidFill>
                  <a:effectLst/>
                  <a:ea typeface="Times New Roman" panose="02020603050405020304" pitchFamily="18" charset="0"/>
                  <a:cs typeface="Times New Roman" panose="02020603050405020304" pitchFamily="18" charset="0"/>
                </a:rPr>
                <a:t>INFINITY</a:t>
              </a:r>
              <a:endParaRPr lang="en-US" sz="1100">
                <a:effectLst/>
                <a:latin typeface="Times New Roman" panose="02020603050405020304" pitchFamily="18" charset="0"/>
                <a:ea typeface="Times New Roman" panose="02020603050405020304" pitchFamily="18" charset="0"/>
              </a:endParaRPr>
            </a:p>
          </p:txBody>
        </p:sp>
      </p:grpSp>
      <p:sp>
        <p:nvSpPr>
          <p:cNvPr id="41" name="TextBox 40">
            <a:extLst>
              <a:ext uri="{FF2B5EF4-FFF2-40B4-BE49-F238E27FC236}">
                <a16:creationId xmlns:a16="http://schemas.microsoft.com/office/drawing/2014/main" id="{29C2D5CE-B2A0-7A4E-9991-2E2D2BF233C2}"/>
              </a:ext>
            </a:extLst>
          </p:cNvPr>
          <p:cNvSpPr txBox="1"/>
          <p:nvPr/>
        </p:nvSpPr>
        <p:spPr>
          <a:xfrm>
            <a:off x="4657707" y="5885558"/>
            <a:ext cx="2365900" cy="738664"/>
          </a:xfrm>
          <a:prstGeom prst="rect">
            <a:avLst/>
          </a:prstGeom>
          <a:noFill/>
        </p:spPr>
        <p:txBody>
          <a:bodyPr wrap="square">
            <a:spAutoFit/>
          </a:bodyPr>
          <a:lstStyle/>
          <a:p>
            <a:pPr marL="0" marR="0" algn="just">
              <a:spcBef>
                <a:spcPts val="0"/>
              </a:spcBef>
              <a:spcAft>
                <a:spcPts val="0"/>
              </a:spcAft>
            </a:pPr>
            <a:r>
              <a:rPr lang="en-US" sz="1050" dirty="0">
                <a:effectLst/>
                <a:latin typeface="Times New Roman" panose="02020603050405020304" pitchFamily="18" charset="0"/>
                <a:ea typeface="Times New Roman" panose="02020603050405020304" pitchFamily="18" charset="0"/>
              </a:rPr>
              <a:t>Know Yourself</a:t>
            </a:r>
          </a:p>
          <a:p>
            <a:pPr algn="just"/>
            <a:r>
              <a:rPr lang="en-US" sz="1050" dirty="0">
                <a:effectLst/>
                <a:latin typeface="Times New Roman" panose="02020603050405020304" pitchFamily="18" charset="0"/>
                <a:ea typeface="Times New Roman" panose="02020603050405020304" pitchFamily="18" charset="0"/>
              </a:rPr>
              <a:t>Find Your Capacity to Give and Accept</a:t>
            </a:r>
          </a:p>
          <a:p>
            <a:pPr algn="just"/>
            <a:r>
              <a:rPr lang="en-US" sz="1050" dirty="0">
                <a:effectLst/>
                <a:latin typeface="Times New Roman" panose="02020603050405020304" pitchFamily="18" charset="0"/>
                <a:ea typeface="Times New Roman" panose="02020603050405020304" pitchFamily="18" charset="0"/>
              </a:rPr>
              <a:t>Avoid Blocks</a:t>
            </a:r>
          </a:p>
          <a:p>
            <a:pPr algn="just"/>
            <a:r>
              <a:rPr lang="en-US" sz="1050" dirty="0">
                <a:effectLst/>
                <a:latin typeface="Times New Roman" panose="02020603050405020304" pitchFamily="18" charset="0"/>
                <a:ea typeface="Times New Roman" panose="02020603050405020304" pitchFamily="18" charset="0"/>
              </a:rPr>
              <a:t>Passion Aligned with Natures Positivity</a:t>
            </a:r>
          </a:p>
        </p:txBody>
      </p:sp>
      <p:sp>
        <p:nvSpPr>
          <p:cNvPr id="42" name="TextBox 41">
            <a:extLst>
              <a:ext uri="{FF2B5EF4-FFF2-40B4-BE49-F238E27FC236}">
                <a16:creationId xmlns:a16="http://schemas.microsoft.com/office/drawing/2014/main" id="{8EDA8AF2-0C74-1ADB-45DF-6439F08A48DC}"/>
              </a:ext>
            </a:extLst>
          </p:cNvPr>
          <p:cNvSpPr txBox="1"/>
          <p:nvPr/>
        </p:nvSpPr>
        <p:spPr>
          <a:xfrm>
            <a:off x="10284742" y="2313571"/>
            <a:ext cx="322371" cy="3539430"/>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ctr"/>
            <a:r>
              <a:rPr lang="en-US" sz="3200" dirty="0">
                <a:latin typeface="Copperplate Gothic Bold" panose="020E0705020206020404" pitchFamily="34" charset="0"/>
              </a:rPr>
              <a:t>RISE</a:t>
            </a:r>
          </a:p>
          <a:p>
            <a:pPr algn="ctr"/>
            <a:r>
              <a:rPr lang="en-US" sz="3200" dirty="0">
                <a:latin typeface="Copperplate Gothic Bold" panose="020E0705020206020404" pitchFamily="34" charset="0"/>
              </a:rPr>
              <a:t>  UP</a:t>
            </a:r>
          </a:p>
        </p:txBody>
      </p:sp>
      <p:sp>
        <p:nvSpPr>
          <p:cNvPr id="47" name="Rectangle 46">
            <a:extLst>
              <a:ext uri="{FF2B5EF4-FFF2-40B4-BE49-F238E27FC236}">
                <a16:creationId xmlns:a16="http://schemas.microsoft.com/office/drawing/2014/main" id="{0AD04F3F-884C-E203-E031-9B235157C558}"/>
              </a:ext>
            </a:extLst>
          </p:cNvPr>
          <p:cNvSpPr/>
          <p:nvPr/>
        </p:nvSpPr>
        <p:spPr>
          <a:xfrm>
            <a:off x="4526040" y="2015679"/>
            <a:ext cx="4551079" cy="38698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FA24DEA-FA68-C318-CA34-043A9BB0261F}"/>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3949968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YOUR SELF CLARIFICATION SHEET</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graphicFrame>
        <p:nvGraphicFramePr>
          <p:cNvPr id="47" name="Table 47">
            <a:extLst>
              <a:ext uri="{FF2B5EF4-FFF2-40B4-BE49-F238E27FC236}">
                <a16:creationId xmlns:a16="http://schemas.microsoft.com/office/drawing/2014/main" id="{D0DAAA20-F42D-3723-C0BC-B020EA7CA630}"/>
              </a:ext>
            </a:extLst>
          </p:cNvPr>
          <p:cNvGraphicFramePr>
            <a:graphicFrameLocks noGrp="1"/>
          </p:cNvGraphicFramePr>
          <p:nvPr/>
        </p:nvGraphicFramePr>
        <p:xfrm>
          <a:off x="2129483" y="1333483"/>
          <a:ext cx="4549982" cy="5029200"/>
        </p:xfrm>
        <a:graphic>
          <a:graphicData uri="http://schemas.openxmlformats.org/drawingml/2006/table">
            <a:tbl>
              <a:tblPr firstRow="1" bandRow="1">
                <a:tableStyleId>{5C22544A-7EE6-4342-B048-85BDC9FD1C3A}</a:tableStyleId>
              </a:tblPr>
              <a:tblGrid>
                <a:gridCol w="229156">
                  <a:extLst>
                    <a:ext uri="{9D8B030D-6E8A-4147-A177-3AD203B41FA5}">
                      <a16:colId xmlns:a16="http://schemas.microsoft.com/office/drawing/2014/main" val="3172197971"/>
                    </a:ext>
                  </a:extLst>
                </a:gridCol>
                <a:gridCol w="2278962">
                  <a:extLst>
                    <a:ext uri="{9D8B030D-6E8A-4147-A177-3AD203B41FA5}">
                      <a16:colId xmlns:a16="http://schemas.microsoft.com/office/drawing/2014/main" val="3877695712"/>
                    </a:ext>
                  </a:extLst>
                </a:gridCol>
                <a:gridCol w="2041864">
                  <a:extLst>
                    <a:ext uri="{9D8B030D-6E8A-4147-A177-3AD203B41FA5}">
                      <a16:colId xmlns:a16="http://schemas.microsoft.com/office/drawing/2014/main" val="3513725947"/>
                    </a:ext>
                  </a:extLst>
                </a:gridCol>
              </a:tblGrid>
              <a:tr h="186130">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86130">
                <a:tc>
                  <a:txBody>
                    <a:bodyPr/>
                    <a:lstStyle/>
                    <a:p>
                      <a:r>
                        <a:rPr lang="en-US" sz="900" b="1" dirty="0"/>
                        <a:t>1</a:t>
                      </a:r>
                    </a:p>
                  </a:txBody>
                  <a:tcPr/>
                </a:tc>
                <a:tc>
                  <a:txBody>
                    <a:bodyPr/>
                    <a:lstStyle/>
                    <a:p>
                      <a:r>
                        <a:rPr lang="en-US" sz="900" b="1" dirty="0"/>
                        <a:t>What problem do you want to solve</a:t>
                      </a:r>
                    </a:p>
                  </a:txBody>
                  <a:tcPr/>
                </a:tc>
                <a:tc>
                  <a:txBody>
                    <a:bodyPr/>
                    <a:lstStyle/>
                    <a:p>
                      <a:endParaRPr lang="en-US" sz="900" b="1" dirty="0"/>
                    </a:p>
                  </a:txBody>
                  <a:tcPr/>
                </a:tc>
                <a:extLst>
                  <a:ext uri="{0D108BD9-81ED-4DB2-BD59-A6C34878D82A}">
                    <a16:rowId xmlns:a16="http://schemas.microsoft.com/office/drawing/2014/main" val="2734820420"/>
                  </a:ext>
                </a:extLst>
              </a:tr>
              <a:tr h="186130">
                <a:tc>
                  <a:txBody>
                    <a:bodyPr/>
                    <a:lstStyle/>
                    <a:p>
                      <a:endParaRPr lang="en-US" sz="900" b="1" dirty="0"/>
                    </a:p>
                  </a:txBody>
                  <a:tcPr/>
                </a:tc>
                <a:tc>
                  <a:txBody>
                    <a:bodyPr/>
                    <a:lstStyle/>
                    <a:p>
                      <a:pPr algn="r"/>
                      <a:endParaRPr lang="en-US" sz="900" b="1" dirty="0"/>
                    </a:p>
                  </a:txBody>
                  <a:tcPr/>
                </a:tc>
                <a:tc>
                  <a:txBody>
                    <a:bodyPr/>
                    <a:lstStyle/>
                    <a:p>
                      <a:endParaRPr lang="en-US" sz="900" b="1" dirty="0"/>
                    </a:p>
                  </a:txBody>
                  <a:tcPr/>
                </a:tc>
                <a:extLst>
                  <a:ext uri="{0D108BD9-81ED-4DB2-BD59-A6C34878D82A}">
                    <a16:rowId xmlns:a16="http://schemas.microsoft.com/office/drawing/2014/main" val="2117049848"/>
                  </a:ext>
                </a:extLst>
              </a:tr>
              <a:tr h="186130">
                <a:tc>
                  <a:txBody>
                    <a:bodyPr/>
                    <a:lstStyle/>
                    <a:p>
                      <a:r>
                        <a:rPr lang="en-US" sz="900" b="1" dirty="0"/>
                        <a:t>2</a:t>
                      </a:r>
                    </a:p>
                  </a:txBody>
                  <a:tcPr/>
                </a:tc>
                <a:tc>
                  <a:txBody>
                    <a:bodyPr/>
                    <a:lstStyle/>
                    <a:p>
                      <a:r>
                        <a:rPr lang="en-US" sz="900" b="1" dirty="0"/>
                        <a:t>How do you plan to solve this</a:t>
                      </a:r>
                    </a:p>
                  </a:txBody>
                  <a:tcPr/>
                </a:tc>
                <a:tc>
                  <a:txBody>
                    <a:bodyPr/>
                    <a:lstStyle/>
                    <a:p>
                      <a:endParaRPr lang="en-US" sz="900" b="1" dirty="0"/>
                    </a:p>
                  </a:txBody>
                  <a:tcPr/>
                </a:tc>
                <a:extLst>
                  <a:ext uri="{0D108BD9-81ED-4DB2-BD59-A6C34878D82A}">
                    <a16:rowId xmlns:a16="http://schemas.microsoft.com/office/drawing/2014/main" val="1951539137"/>
                  </a:ext>
                </a:extLst>
              </a:tr>
              <a:tr h="186130">
                <a:tc>
                  <a:txBody>
                    <a:bodyPr/>
                    <a:lstStyle/>
                    <a:p>
                      <a:endParaRPr lang="en-US" sz="900" b="1" dirty="0"/>
                    </a:p>
                  </a:txBody>
                  <a:tcPr/>
                </a:tc>
                <a:tc>
                  <a:txBody>
                    <a:bodyPr/>
                    <a:lstStyle/>
                    <a:p>
                      <a:pPr algn="r"/>
                      <a:r>
                        <a:rPr lang="en-US" sz="900" b="1" dirty="0"/>
                        <a:t>Purpose</a:t>
                      </a:r>
                    </a:p>
                  </a:txBody>
                  <a:tcPr/>
                </a:tc>
                <a:tc>
                  <a:txBody>
                    <a:bodyPr/>
                    <a:lstStyle/>
                    <a:p>
                      <a:endParaRPr lang="en-US" sz="900" b="1" dirty="0"/>
                    </a:p>
                  </a:txBody>
                  <a:tcPr/>
                </a:tc>
                <a:extLst>
                  <a:ext uri="{0D108BD9-81ED-4DB2-BD59-A6C34878D82A}">
                    <a16:rowId xmlns:a16="http://schemas.microsoft.com/office/drawing/2014/main" val="306618184"/>
                  </a:ext>
                </a:extLst>
              </a:tr>
              <a:tr h="186130">
                <a:tc>
                  <a:txBody>
                    <a:bodyPr/>
                    <a:lstStyle/>
                    <a:p>
                      <a:r>
                        <a:rPr lang="en-US" sz="900" b="1" dirty="0"/>
                        <a:t>3</a:t>
                      </a:r>
                    </a:p>
                  </a:txBody>
                  <a:tcPr/>
                </a:tc>
                <a:tc>
                  <a:txBody>
                    <a:bodyPr/>
                    <a:lstStyle/>
                    <a:p>
                      <a:r>
                        <a:rPr lang="en-US" sz="900" b="1" dirty="0"/>
                        <a:t>Positioning</a:t>
                      </a:r>
                    </a:p>
                  </a:txBody>
                  <a:tcPr/>
                </a:tc>
                <a:tc>
                  <a:txBody>
                    <a:bodyPr/>
                    <a:lstStyle/>
                    <a:p>
                      <a:endParaRPr lang="en-US" sz="900" b="1" dirty="0"/>
                    </a:p>
                  </a:txBody>
                  <a:tcPr/>
                </a:tc>
                <a:extLst>
                  <a:ext uri="{0D108BD9-81ED-4DB2-BD59-A6C34878D82A}">
                    <a16:rowId xmlns:a16="http://schemas.microsoft.com/office/drawing/2014/main" val="2617545845"/>
                  </a:ext>
                </a:extLst>
              </a:tr>
              <a:tr h="186130">
                <a:tc>
                  <a:txBody>
                    <a:bodyPr/>
                    <a:lstStyle/>
                    <a:p>
                      <a:endParaRPr lang="en-US" sz="900" b="1" dirty="0"/>
                    </a:p>
                  </a:txBody>
                  <a:tcPr/>
                </a:tc>
                <a:tc>
                  <a:txBody>
                    <a:bodyPr/>
                    <a:lstStyle/>
                    <a:p>
                      <a:r>
                        <a:rPr lang="en-US" sz="900" b="1" dirty="0"/>
                        <a:t>Niche</a:t>
                      </a:r>
                    </a:p>
                  </a:txBody>
                  <a:tcPr/>
                </a:tc>
                <a:tc>
                  <a:txBody>
                    <a:bodyPr/>
                    <a:lstStyle/>
                    <a:p>
                      <a:endParaRPr lang="en-US" sz="900" b="1" dirty="0"/>
                    </a:p>
                  </a:txBody>
                  <a:tcPr/>
                </a:tc>
                <a:extLst>
                  <a:ext uri="{0D108BD9-81ED-4DB2-BD59-A6C34878D82A}">
                    <a16:rowId xmlns:a16="http://schemas.microsoft.com/office/drawing/2014/main" val="226939316"/>
                  </a:ext>
                </a:extLst>
              </a:tr>
              <a:tr h="186130">
                <a:tc>
                  <a:txBody>
                    <a:bodyPr/>
                    <a:lstStyle/>
                    <a:p>
                      <a:endParaRPr lang="en-US" sz="900" b="1" dirty="0"/>
                    </a:p>
                  </a:txBody>
                  <a:tcPr/>
                </a:tc>
                <a:tc>
                  <a:txBody>
                    <a:bodyPr/>
                    <a:lstStyle/>
                    <a:p>
                      <a:r>
                        <a:rPr lang="en-US" sz="900" b="1" dirty="0"/>
                        <a:t>Target Mkt</a:t>
                      </a:r>
                    </a:p>
                  </a:txBody>
                  <a:tcPr/>
                </a:tc>
                <a:tc>
                  <a:txBody>
                    <a:bodyPr/>
                    <a:lstStyle/>
                    <a:p>
                      <a:endParaRPr lang="en-US" sz="900" b="1" dirty="0"/>
                    </a:p>
                  </a:txBody>
                  <a:tcPr/>
                </a:tc>
                <a:extLst>
                  <a:ext uri="{0D108BD9-81ED-4DB2-BD59-A6C34878D82A}">
                    <a16:rowId xmlns:a16="http://schemas.microsoft.com/office/drawing/2014/main" val="495477895"/>
                  </a:ext>
                </a:extLst>
              </a:tr>
              <a:tr h="186130">
                <a:tc>
                  <a:txBody>
                    <a:bodyPr/>
                    <a:lstStyle/>
                    <a:p>
                      <a:endParaRPr lang="en-US" sz="900" b="1" dirty="0"/>
                    </a:p>
                  </a:txBody>
                  <a:tcPr/>
                </a:tc>
                <a:tc>
                  <a:txBody>
                    <a:bodyPr/>
                    <a:lstStyle/>
                    <a:p>
                      <a:r>
                        <a:rPr lang="en-US" sz="900" b="1" dirty="0"/>
                        <a:t>Mission statement</a:t>
                      </a:r>
                    </a:p>
                  </a:txBody>
                  <a:tcPr/>
                </a:tc>
                <a:tc>
                  <a:txBody>
                    <a:bodyPr/>
                    <a:lstStyle/>
                    <a:p>
                      <a:endParaRPr lang="en-US" sz="900" b="1" dirty="0"/>
                    </a:p>
                  </a:txBody>
                  <a:tcPr/>
                </a:tc>
                <a:extLst>
                  <a:ext uri="{0D108BD9-81ED-4DB2-BD59-A6C34878D82A}">
                    <a16:rowId xmlns:a16="http://schemas.microsoft.com/office/drawing/2014/main" val="584823963"/>
                  </a:ext>
                </a:extLst>
              </a:tr>
              <a:tr h="186130">
                <a:tc>
                  <a:txBody>
                    <a:bodyPr/>
                    <a:lstStyle/>
                    <a:p>
                      <a:endParaRPr lang="en-US" sz="900" b="1" dirty="0"/>
                    </a:p>
                  </a:txBody>
                  <a:tcPr/>
                </a:tc>
                <a:tc>
                  <a:txBody>
                    <a:bodyPr/>
                    <a:lstStyle/>
                    <a:p>
                      <a:r>
                        <a:rPr lang="en-US" sz="900" b="1" dirty="0"/>
                        <a:t>Name of the Hub: Community</a:t>
                      </a:r>
                    </a:p>
                  </a:txBody>
                  <a:tcPr/>
                </a:tc>
                <a:tc>
                  <a:txBody>
                    <a:bodyPr/>
                    <a:lstStyle/>
                    <a:p>
                      <a:endParaRPr lang="en-US" sz="900" b="1" dirty="0"/>
                    </a:p>
                  </a:txBody>
                  <a:tcPr/>
                </a:tc>
                <a:extLst>
                  <a:ext uri="{0D108BD9-81ED-4DB2-BD59-A6C34878D82A}">
                    <a16:rowId xmlns:a16="http://schemas.microsoft.com/office/drawing/2014/main" val="1324976975"/>
                  </a:ext>
                </a:extLst>
              </a:tr>
              <a:tr h="186130">
                <a:tc>
                  <a:txBody>
                    <a:bodyPr/>
                    <a:lstStyle/>
                    <a:p>
                      <a:endParaRPr lang="en-US" sz="900" b="1" dirty="0"/>
                    </a:p>
                  </a:txBody>
                  <a:tcPr/>
                </a:tc>
                <a:tc>
                  <a:txBody>
                    <a:bodyPr/>
                    <a:lstStyle/>
                    <a:p>
                      <a:r>
                        <a:rPr lang="en-US" sz="900" b="1" dirty="0"/>
                        <a:t>Personal Designation</a:t>
                      </a:r>
                    </a:p>
                  </a:txBody>
                  <a:tcPr/>
                </a:tc>
                <a:tc>
                  <a:txBody>
                    <a:bodyPr/>
                    <a:lstStyle/>
                    <a:p>
                      <a:endParaRPr lang="en-US" sz="900" b="1" dirty="0"/>
                    </a:p>
                  </a:txBody>
                  <a:tcPr/>
                </a:tc>
                <a:extLst>
                  <a:ext uri="{0D108BD9-81ED-4DB2-BD59-A6C34878D82A}">
                    <a16:rowId xmlns:a16="http://schemas.microsoft.com/office/drawing/2014/main" val="2629203759"/>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2895945078"/>
                  </a:ext>
                </a:extLst>
              </a:tr>
              <a:tr h="186130">
                <a:tc>
                  <a:txBody>
                    <a:bodyPr/>
                    <a:lstStyle/>
                    <a:p>
                      <a:r>
                        <a:rPr lang="en-US" sz="900" b="1" dirty="0"/>
                        <a:t>4</a:t>
                      </a:r>
                    </a:p>
                  </a:txBody>
                  <a:tcPr/>
                </a:tc>
                <a:tc>
                  <a:txBody>
                    <a:bodyPr/>
                    <a:lstStyle/>
                    <a:p>
                      <a:r>
                        <a:rPr lang="en-US" sz="900" b="1" dirty="0"/>
                        <a:t>3 Secrets</a:t>
                      </a:r>
                    </a:p>
                  </a:txBody>
                  <a:tcPr/>
                </a:tc>
                <a:tc>
                  <a:txBody>
                    <a:bodyPr/>
                    <a:lstStyle/>
                    <a:p>
                      <a:endParaRPr lang="en-US" sz="900" b="1" dirty="0"/>
                    </a:p>
                  </a:txBody>
                  <a:tcPr/>
                </a:tc>
                <a:extLst>
                  <a:ext uri="{0D108BD9-81ED-4DB2-BD59-A6C34878D82A}">
                    <a16:rowId xmlns:a16="http://schemas.microsoft.com/office/drawing/2014/main" val="2722433425"/>
                  </a:ext>
                </a:extLst>
              </a:tr>
              <a:tr h="186130">
                <a:tc>
                  <a:txBody>
                    <a:bodyPr/>
                    <a:lstStyle/>
                    <a:p>
                      <a:endParaRPr lang="en-US" sz="900" b="1" dirty="0"/>
                    </a:p>
                  </a:txBody>
                  <a:tcPr/>
                </a:tc>
                <a:tc>
                  <a:txBody>
                    <a:bodyPr/>
                    <a:lstStyle/>
                    <a:p>
                      <a:r>
                        <a:rPr lang="en-US" sz="900" b="1" dirty="0"/>
                        <a:t>How</a:t>
                      </a:r>
                    </a:p>
                  </a:txBody>
                  <a:tcPr/>
                </a:tc>
                <a:tc>
                  <a:txBody>
                    <a:bodyPr/>
                    <a:lstStyle/>
                    <a:p>
                      <a:endParaRPr lang="en-US" sz="900" b="1" dirty="0"/>
                    </a:p>
                  </a:txBody>
                  <a:tcPr/>
                </a:tc>
                <a:extLst>
                  <a:ext uri="{0D108BD9-81ED-4DB2-BD59-A6C34878D82A}">
                    <a16:rowId xmlns:a16="http://schemas.microsoft.com/office/drawing/2014/main" val="3842799502"/>
                  </a:ext>
                </a:extLst>
              </a:tr>
              <a:tr h="186130">
                <a:tc>
                  <a:txBody>
                    <a:bodyPr/>
                    <a:lstStyle/>
                    <a:p>
                      <a:endParaRPr lang="en-US" sz="900" b="1" dirty="0"/>
                    </a:p>
                  </a:txBody>
                  <a:tcPr/>
                </a:tc>
                <a:tc>
                  <a:txBody>
                    <a:bodyPr/>
                    <a:lstStyle/>
                    <a:p>
                      <a:r>
                        <a:rPr lang="en-US" sz="900" b="1" dirty="0"/>
                        <a:t>Where</a:t>
                      </a:r>
                    </a:p>
                  </a:txBody>
                  <a:tcPr/>
                </a:tc>
                <a:tc>
                  <a:txBody>
                    <a:bodyPr/>
                    <a:lstStyle/>
                    <a:p>
                      <a:endParaRPr lang="en-US" sz="900" b="1" dirty="0"/>
                    </a:p>
                  </a:txBody>
                  <a:tcPr/>
                </a:tc>
                <a:extLst>
                  <a:ext uri="{0D108BD9-81ED-4DB2-BD59-A6C34878D82A}">
                    <a16:rowId xmlns:a16="http://schemas.microsoft.com/office/drawing/2014/main" val="1057351401"/>
                  </a:ext>
                </a:extLst>
              </a:tr>
              <a:tr h="186130">
                <a:tc>
                  <a:txBody>
                    <a:bodyPr/>
                    <a:lstStyle/>
                    <a:p>
                      <a:endParaRPr lang="en-US" sz="900" b="1" dirty="0"/>
                    </a:p>
                  </a:txBody>
                  <a:tcPr/>
                </a:tc>
                <a:tc>
                  <a:txBody>
                    <a:bodyPr/>
                    <a:lstStyle/>
                    <a:p>
                      <a:r>
                        <a:rPr lang="en-US" sz="900" b="1" dirty="0"/>
                        <a:t>When</a:t>
                      </a:r>
                    </a:p>
                  </a:txBody>
                  <a:tcPr/>
                </a:tc>
                <a:tc>
                  <a:txBody>
                    <a:bodyPr/>
                    <a:lstStyle/>
                    <a:p>
                      <a:endParaRPr lang="en-US" sz="900" b="1" dirty="0"/>
                    </a:p>
                  </a:txBody>
                  <a:tcPr/>
                </a:tc>
                <a:extLst>
                  <a:ext uri="{0D108BD9-81ED-4DB2-BD59-A6C34878D82A}">
                    <a16:rowId xmlns:a16="http://schemas.microsoft.com/office/drawing/2014/main" val="280374844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1899902921"/>
                  </a:ext>
                </a:extLst>
              </a:tr>
              <a:tr h="186130">
                <a:tc>
                  <a:txBody>
                    <a:bodyPr/>
                    <a:lstStyle/>
                    <a:p>
                      <a:r>
                        <a:rPr lang="en-US" sz="900" b="1" dirty="0"/>
                        <a:t>5</a:t>
                      </a:r>
                    </a:p>
                  </a:txBody>
                  <a:tcPr/>
                </a:tc>
                <a:tc>
                  <a:txBody>
                    <a:bodyPr/>
                    <a:lstStyle/>
                    <a:p>
                      <a:r>
                        <a:rPr lang="en-US" sz="900" b="1" dirty="0"/>
                        <a:t>Methodology</a:t>
                      </a:r>
                    </a:p>
                  </a:txBody>
                  <a:tcPr/>
                </a:tc>
                <a:tc>
                  <a:txBody>
                    <a:bodyPr/>
                    <a:lstStyle/>
                    <a:p>
                      <a:endParaRPr lang="en-US" sz="900" b="1" dirty="0"/>
                    </a:p>
                  </a:txBody>
                  <a:tcPr/>
                </a:tc>
                <a:extLst>
                  <a:ext uri="{0D108BD9-81ED-4DB2-BD59-A6C34878D82A}">
                    <a16:rowId xmlns:a16="http://schemas.microsoft.com/office/drawing/2014/main" val="3996279401"/>
                  </a:ext>
                </a:extLst>
              </a:tr>
              <a:tr h="186130">
                <a:tc>
                  <a:txBody>
                    <a:bodyPr/>
                    <a:lstStyle/>
                    <a:p>
                      <a:endParaRPr lang="en-US" sz="900" b="1" dirty="0"/>
                    </a:p>
                  </a:txBody>
                  <a:tcPr/>
                </a:tc>
                <a:tc>
                  <a:txBody>
                    <a:bodyPr/>
                    <a:lstStyle/>
                    <a:p>
                      <a:r>
                        <a:rPr lang="en-US" sz="900" b="1" dirty="0"/>
                        <a:t>Step 1- 6</a:t>
                      </a:r>
                    </a:p>
                  </a:txBody>
                  <a:tcPr/>
                </a:tc>
                <a:tc>
                  <a:txBody>
                    <a:bodyPr/>
                    <a:lstStyle/>
                    <a:p>
                      <a:endParaRPr lang="en-US" sz="900" b="1" dirty="0"/>
                    </a:p>
                  </a:txBody>
                  <a:tcPr/>
                </a:tc>
                <a:extLst>
                  <a:ext uri="{0D108BD9-81ED-4DB2-BD59-A6C34878D82A}">
                    <a16:rowId xmlns:a16="http://schemas.microsoft.com/office/drawing/2014/main" val="372520511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964638337"/>
                  </a:ext>
                </a:extLst>
              </a:tr>
              <a:tr h="186130">
                <a:tc>
                  <a:txBody>
                    <a:bodyPr/>
                    <a:lstStyle/>
                    <a:p>
                      <a:r>
                        <a:rPr lang="en-US" sz="900" b="1" dirty="0"/>
                        <a:t>6</a:t>
                      </a:r>
                    </a:p>
                  </a:txBody>
                  <a:tcPr/>
                </a:tc>
                <a:tc>
                  <a:txBody>
                    <a:bodyPr/>
                    <a:lstStyle/>
                    <a:p>
                      <a:r>
                        <a:rPr lang="en-US" sz="900" b="1" dirty="0"/>
                        <a:t>COURSE : BLUEPRINT : LEVEL 1</a:t>
                      </a:r>
                    </a:p>
                  </a:txBody>
                  <a:tcPr/>
                </a:tc>
                <a:tc>
                  <a:txBody>
                    <a:bodyPr/>
                    <a:lstStyle/>
                    <a:p>
                      <a:endParaRPr lang="en-US" sz="900" b="1" dirty="0"/>
                    </a:p>
                  </a:txBody>
                  <a:tcPr/>
                </a:tc>
                <a:extLst>
                  <a:ext uri="{0D108BD9-81ED-4DB2-BD59-A6C34878D82A}">
                    <a16:rowId xmlns:a16="http://schemas.microsoft.com/office/drawing/2014/main" val="4197635701"/>
                  </a:ext>
                </a:extLst>
              </a:tr>
              <a:tr h="186130">
                <a:tc>
                  <a:txBody>
                    <a:bodyPr/>
                    <a:lstStyle/>
                    <a:p>
                      <a:endParaRPr lang="en-US" sz="900" b="1" dirty="0"/>
                    </a:p>
                  </a:txBody>
                  <a:tcPr/>
                </a:tc>
                <a:tc>
                  <a:txBody>
                    <a:bodyPr/>
                    <a:lstStyle/>
                    <a:p>
                      <a:r>
                        <a:rPr lang="en-US" sz="900" b="1" dirty="0"/>
                        <a:t>VALUE with BONUS : </a:t>
                      </a:r>
                    </a:p>
                  </a:txBody>
                  <a:tcPr/>
                </a:tc>
                <a:tc>
                  <a:txBody>
                    <a:bodyPr/>
                    <a:lstStyle/>
                    <a:p>
                      <a:endParaRPr lang="en-US" sz="900" b="1" dirty="0"/>
                    </a:p>
                  </a:txBody>
                  <a:tcPr/>
                </a:tc>
                <a:extLst>
                  <a:ext uri="{0D108BD9-81ED-4DB2-BD59-A6C34878D82A}">
                    <a16:rowId xmlns:a16="http://schemas.microsoft.com/office/drawing/2014/main" val="2400457064"/>
                  </a:ext>
                </a:extLst>
              </a:tr>
            </a:tbl>
          </a:graphicData>
        </a:graphic>
      </p:graphicFrame>
      <p:graphicFrame>
        <p:nvGraphicFramePr>
          <p:cNvPr id="48" name="Table 47">
            <a:extLst>
              <a:ext uri="{FF2B5EF4-FFF2-40B4-BE49-F238E27FC236}">
                <a16:creationId xmlns:a16="http://schemas.microsoft.com/office/drawing/2014/main" id="{62F621D2-287C-18C6-93E1-760FE79E9353}"/>
              </a:ext>
            </a:extLst>
          </p:cNvPr>
          <p:cNvGraphicFramePr>
            <a:graphicFrameLocks noGrp="1"/>
          </p:cNvGraphicFramePr>
          <p:nvPr/>
        </p:nvGraphicFramePr>
        <p:xfrm>
          <a:off x="6752452" y="1333425"/>
          <a:ext cx="4355175" cy="5029200"/>
        </p:xfrm>
        <a:graphic>
          <a:graphicData uri="http://schemas.openxmlformats.org/drawingml/2006/table">
            <a:tbl>
              <a:tblPr firstRow="1" bandRow="1">
                <a:tableStyleId>{5C22544A-7EE6-4342-B048-85BDC9FD1C3A}</a:tableStyleId>
              </a:tblPr>
              <a:tblGrid>
                <a:gridCol w="340351">
                  <a:extLst>
                    <a:ext uri="{9D8B030D-6E8A-4147-A177-3AD203B41FA5}">
                      <a16:colId xmlns:a16="http://schemas.microsoft.com/office/drawing/2014/main" val="3172197971"/>
                    </a:ext>
                  </a:extLst>
                </a:gridCol>
                <a:gridCol w="2134458">
                  <a:extLst>
                    <a:ext uri="{9D8B030D-6E8A-4147-A177-3AD203B41FA5}">
                      <a16:colId xmlns:a16="http://schemas.microsoft.com/office/drawing/2014/main" val="3877695712"/>
                    </a:ext>
                  </a:extLst>
                </a:gridCol>
                <a:gridCol w="1880366">
                  <a:extLst>
                    <a:ext uri="{9D8B030D-6E8A-4147-A177-3AD203B41FA5}">
                      <a16:colId xmlns:a16="http://schemas.microsoft.com/office/drawing/2014/main" val="3513725947"/>
                    </a:ext>
                  </a:extLst>
                </a:gridCol>
              </a:tblGrid>
              <a:tr h="139931">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78942">
                <a:tc>
                  <a:txBody>
                    <a:bodyPr/>
                    <a:lstStyle/>
                    <a:p>
                      <a:r>
                        <a:rPr lang="en-US" sz="900" b="1" dirty="0"/>
                        <a:t>7</a:t>
                      </a:r>
                    </a:p>
                  </a:txBody>
                  <a:tcPr/>
                </a:tc>
                <a:tc>
                  <a:txBody>
                    <a:bodyPr/>
                    <a:lstStyle/>
                    <a:p>
                      <a:r>
                        <a:rPr lang="en-US" sz="900" b="1" dirty="0"/>
                        <a:t>COURSE : CHALLENGE  : LEVEL 2</a:t>
                      </a:r>
                    </a:p>
                  </a:txBody>
                  <a:tcPr/>
                </a:tc>
                <a:tc>
                  <a:txBody>
                    <a:bodyPr/>
                    <a:lstStyle/>
                    <a:p>
                      <a:endParaRPr lang="en-US" sz="900" b="1" dirty="0"/>
                    </a:p>
                  </a:txBody>
                  <a:tcPr/>
                </a:tc>
                <a:extLst>
                  <a:ext uri="{0D108BD9-81ED-4DB2-BD59-A6C34878D82A}">
                    <a16:rowId xmlns:a16="http://schemas.microsoft.com/office/drawing/2014/main" val="3663086638"/>
                  </a:ext>
                </a:extLst>
              </a:tr>
              <a:tr h="178942">
                <a:tc>
                  <a:txBody>
                    <a:bodyPr/>
                    <a:lstStyle/>
                    <a:p>
                      <a:endParaRPr lang="en-US" sz="900" b="1" dirty="0"/>
                    </a:p>
                  </a:txBody>
                  <a:tcPr/>
                </a:tc>
                <a:tc>
                  <a:txBody>
                    <a:bodyPr/>
                    <a:lstStyle/>
                    <a:p>
                      <a:r>
                        <a:rPr lang="en-US" sz="900" b="1" dirty="0"/>
                        <a:t>VALUE WITH BONUS:</a:t>
                      </a:r>
                    </a:p>
                  </a:txBody>
                  <a:tcPr/>
                </a:tc>
                <a:tc>
                  <a:txBody>
                    <a:bodyPr/>
                    <a:lstStyle/>
                    <a:p>
                      <a:endParaRPr lang="en-US" sz="900" b="1" dirty="0"/>
                    </a:p>
                  </a:txBody>
                  <a:tcPr/>
                </a:tc>
                <a:extLst>
                  <a:ext uri="{0D108BD9-81ED-4DB2-BD59-A6C34878D82A}">
                    <a16:rowId xmlns:a16="http://schemas.microsoft.com/office/drawing/2014/main" val="713232206"/>
                  </a:ext>
                </a:extLst>
              </a:tr>
              <a:tr h="178942">
                <a:tc>
                  <a:txBody>
                    <a:bodyPr/>
                    <a:lstStyle/>
                    <a:p>
                      <a:r>
                        <a:rPr lang="en-US" sz="900" b="1" dirty="0"/>
                        <a:t>8</a:t>
                      </a:r>
                    </a:p>
                  </a:txBody>
                  <a:tcPr/>
                </a:tc>
                <a:tc>
                  <a:txBody>
                    <a:bodyPr/>
                    <a:lstStyle/>
                    <a:p>
                      <a:r>
                        <a:rPr lang="en-US" sz="900" b="1" dirty="0"/>
                        <a:t>COURSE : CONSULTING : LEVEL 3</a:t>
                      </a:r>
                    </a:p>
                  </a:txBody>
                  <a:tcPr/>
                </a:tc>
                <a:tc>
                  <a:txBody>
                    <a:bodyPr/>
                    <a:lstStyle/>
                    <a:p>
                      <a:endParaRPr lang="en-US" sz="900" b="1" dirty="0"/>
                    </a:p>
                  </a:txBody>
                  <a:tcPr/>
                </a:tc>
                <a:extLst>
                  <a:ext uri="{0D108BD9-81ED-4DB2-BD59-A6C34878D82A}">
                    <a16:rowId xmlns:a16="http://schemas.microsoft.com/office/drawing/2014/main" val="2264265128"/>
                  </a:ext>
                </a:extLst>
              </a:tr>
              <a:tr h="178942">
                <a:tc>
                  <a:txBody>
                    <a:bodyPr/>
                    <a:lstStyle/>
                    <a:p>
                      <a:endParaRPr lang="en-US" sz="900" b="1" dirty="0"/>
                    </a:p>
                  </a:txBody>
                  <a:tcPr/>
                </a:tc>
                <a:tc>
                  <a:txBody>
                    <a:bodyPr/>
                    <a:lstStyle/>
                    <a:p>
                      <a:r>
                        <a:rPr lang="en-US" sz="900" b="1" dirty="0"/>
                        <a:t>VALUE :</a:t>
                      </a:r>
                    </a:p>
                  </a:txBody>
                  <a:tcPr/>
                </a:tc>
                <a:tc>
                  <a:txBody>
                    <a:bodyPr/>
                    <a:lstStyle/>
                    <a:p>
                      <a:endParaRPr lang="en-US" sz="900" b="1" dirty="0"/>
                    </a:p>
                  </a:txBody>
                  <a:tcPr/>
                </a:tc>
                <a:extLst>
                  <a:ext uri="{0D108BD9-81ED-4DB2-BD59-A6C34878D82A}">
                    <a16:rowId xmlns:a16="http://schemas.microsoft.com/office/drawing/2014/main" val="3611091435"/>
                  </a:ext>
                </a:extLst>
              </a:tr>
              <a:tr h="178942">
                <a:tc>
                  <a:txBody>
                    <a:bodyPr/>
                    <a:lstStyle/>
                    <a:p>
                      <a:r>
                        <a:rPr lang="en-US" sz="900" b="1" dirty="0"/>
                        <a:t>10</a:t>
                      </a:r>
                    </a:p>
                  </a:txBody>
                  <a:tcPr/>
                </a:tc>
                <a:tc>
                  <a:txBody>
                    <a:bodyPr/>
                    <a:lstStyle/>
                    <a:p>
                      <a:r>
                        <a:rPr lang="en-US" sz="900" b="1" dirty="0"/>
                        <a:t>Entry Webinar</a:t>
                      </a:r>
                    </a:p>
                  </a:txBody>
                  <a:tcPr/>
                </a:tc>
                <a:tc>
                  <a:txBody>
                    <a:bodyPr/>
                    <a:lstStyle/>
                    <a:p>
                      <a:endParaRPr lang="en-US" sz="900" b="1" dirty="0"/>
                    </a:p>
                  </a:txBody>
                  <a:tcPr/>
                </a:tc>
                <a:extLst>
                  <a:ext uri="{0D108BD9-81ED-4DB2-BD59-A6C34878D82A}">
                    <a16:rowId xmlns:a16="http://schemas.microsoft.com/office/drawing/2014/main" val="3708889118"/>
                  </a:ext>
                </a:extLst>
              </a:tr>
              <a:tr h="178942">
                <a:tc>
                  <a:txBody>
                    <a:bodyPr/>
                    <a:lstStyle/>
                    <a:p>
                      <a:endParaRPr lang="en-US" sz="900" b="1" dirty="0"/>
                    </a:p>
                  </a:txBody>
                  <a:tcPr/>
                </a:tc>
                <a:tc>
                  <a:txBody>
                    <a:bodyPr/>
                    <a:lstStyle/>
                    <a:p>
                      <a:pPr algn="r"/>
                      <a:r>
                        <a:rPr lang="en-US" sz="900" b="1" dirty="0"/>
                        <a:t>Webinar topic 1</a:t>
                      </a:r>
                    </a:p>
                  </a:txBody>
                  <a:tcPr/>
                </a:tc>
                <a:tc>
                  <a:txBody>
                    <a:bodyPr/>
                    <a:lstStyle/>
                    <a:p>
                      <a:endParaRPr lang="en-US" sz="900" b="1" dirty="0"/>
                    </a:p>
                  </a:txBody>
                  <a:tcPr/>
                </a:tc>
                <a:extLst>
                  <a:ext uri="{0D108BD9-81ED-4DB2-BD59-A6C34878D82A}">
                    <a16:rowId xmlns:a16="http://schemas.microsoft.com/office/drawing/2014/main" val="353975742"/>
                  </a:ext>
                </a:extLst>
              </a:tr>
              <a:tr h="178942">
                <a:tc>
                  <a:txBody>
                    <a:bodyPr/>
                    <a:lstStyle/>
                    <a:p>
                      <a:endParaRPr lang="en-US" sz="900" b="1" dirty="0"/>
                    </a:p>
                  </a:txBody>
                  <a:tcPr/>
                </a:tc>
                <a:tc>
                  <a:txBody>
                    <a:bodyPr/>
                    <a:lstStyle/>
                    <a:p>
                      <a:pPr algn="r"/>
                      <a:r>
                        <a:rPr lang="en-US" sz="900" b="1" dirty="0"/>
                        <a:t>Webinar Topic 2</a:t>
                      </a:r>
                    </a:p>
                  </a:txBody>
                  <a:tcPr/>
                </a:tc>
                <a:tc>
                  <a:txBody>
                    <a:bodyPr/>
                    <a:lstStyle/>
                    <a:p>
                      <a:endParaRPr lang="en-US" sz="900" b="1" dirty="0"/>
                    </a:p>
                  </a:txBody>
                  <a:tcPr/>
                </a:tc>
                <a:extLst>
                  <a:ext uri="{0D108BD9-81ED-4DB2-BD59-A6C34878D82A}">
                    <a16:rowId xmlns:a16="http://schemas.microsoft.com/office/drawing/2014/main" val="3744414732"/>
                  </a:ext>
                </a:extLst>
              </a:tr>
              <a:tr h="178942">
                <a:tc>
                  <a:txBody>
                    <a:bodyPr/>
                    <a:lstStyle/>
                    <a:p>
                      <a:endParaRPr lang="en-US" sz="900" b="1" dirty="0"/>
                    </a:p>
                  </a:txBody>
                  <a:tcPr/>
                </a:tc>
                <a:tc>
                  <a:txBody>
                    <a:bodyPr/>
                    <a:lstStyle/>
                    <a:p>
                      <a:pPr algn="r"/>
                      <a:r>
                        <a:rPr lang="en-US" sz="900" b="1" dirty="0"/>
                        <a:t>Webinar TOPIC 3</a:t>
                      </a:r>
                    </a:p>
                  </a:txBody>
                  <a:tcPr/>
                </a:tc>
                <a:tc>
                  <a:txBody>
                    <a:bodyPr/>
                    <a:lstStyle/>
                    <a:p>
                      <a:endParaRPr lang="en-US" sz="900" b="1" dirty="0"/>
                    </a:p>
                  </a:txBody>
                  <a:tcPr/>
                </a:tc>
                <a:extLst>
                  <a:ext uri="{0D108BD9-81ED-4DB2-BD59-A6C34878D82A}">
                    <a16:rowId xmlns:a16="http://schemas.microsoft.com/office/drawing/2014/main" val="3354153770"/>
                  </a:ext>
                </a:extLst>
              </a:tr>
              <a:tr h="178942">
                <a:tc>
                  <a:txBody>
                    <a:bodyPr/>
                    <a:lstStyle/>
                    <a:p>
                      <a:r>
                        <a:rPr lang="en-US" sz="900" b="1" dirty="0"/>
                        <a:t>11</a:t>
                      </a:r>
                    </a:p>
                  </a:txBody>
                  <a:tcPr/>
                </a:tc>
                <a:tc>
                  <a:txBody>
                    <a:bodyPr/>
                    <a:lstStyle/>
                    <a:p>
                      <a:r>
                        <a:rPr lang="en-US" sz="900" b="1" dirty="0"/>
                        <a:t>SETUP: Co. Name | Domains</a:t>
                      </a:r>
                    </a:p>
                  </a:txBody>
                  <a:tcPr/>
                </a:tc>
                <a:tc>
                  <a:txBody>
                    <a:bodyPr/>
                    <a:lstStyle/>
                    <a:p>
                      <a:endParaRPr lang="en-US" sz="900" b="1" dirty="0"/>
                    </a:p>
                  </a:txBody>
                  <a:tcPr/>
                </a:tc>
                <a:extLst>
                  <a:ext uri="{0D108BD9-81ED-4DB2-BD59-A6C34878D82A}">
                    <a16:rowId xmlns:a16="http://schemas.microsoft.com/office/drawing/2014/main" val="1115676667"/>
                  </a:ext>
                </a:extLst>
              </a:tr>
              <a:tr h="178942">
                <a:tc>
                  <a:txBody>
                    <a:bodyPr/>
                    <a:lstStyle/>
                    <a:p>
                      <a:endParaRPr lang="en-US" sz="900" b="1" dirty="0"/>
                    </a:p>
                  </a:txBody>
                  <a:tcPr/>
                </a:tc>
                <a:tc>
                  <a:txBody>
                    <a:bodyPr/>
                    <a:lstStyle/>
                    <a:p>
                      <a:r>
                        <a:rPr lang="en-US" sz="900" b="1" dirty="0"/>
                        <a:t>Company name</a:t>
                      </a:r>
                    </a:p>
                  </a:txBody>
                  <a:tcPr/>
                </a:tc>
                <a:tc>
                  <a:txBody>
                    <a:bodyPr/>
                    <a:lstStyle/>
                    <a:p>
                      <a:r>
                        <a:rPr lang="en-US" sz="900" b="1" dirty="0"/>
                        <a:t>XYZ Pvt / LLP</a:t>
                      </a:r>
                    </a:p>
                  </a:txBody>
                  <a:tcPr/>
                </a:tc>
                <a:extLst>
                  <a:ext uri="{0D108BD9-81ED-4DB2-BD59-A6C34878D82A}">
                    <a16:rowId xmlns:a16="http://schemas.microsoft.com/office/drawing/2014/main" val="2552885626"/>
                  </a:ext>
                </a:extLst>
              </a:tr>
              <a:tr h="178942">
                <a:tc>
                  <a:txBody>
                    <a:bodyPr/>
                    <a:lstStyle/>
                    <a:p>
                      <a:endParaRPr lang="en-US" sz="900" b="1" dirty="0"/>
                    </a:p>
                  </a:txBody>
                  <a:tcPr/>
                </a:tc>
                <a:tc>
                  <a:txBody>
                    <a:bodyPr/>
                    <a:lstStyle/>
                    <a:p>
                      <a:r>
                        <a:rPr lang="en-US" sz="900" b="1" dirty="0"/>
                        <a:t>Website</a:t>
                      </a:r>
                    </a:p>
                  </a:txBody>
                  <a:tcPr/>
                </a:tc>
                <a:tc>
                  <a:txBody>
                    <a:bodyPr/>
                    <a:lstStyle/>
                    <a:p>
                      <a:r>
                        <a:rPr lang="en-US" sz="900" b="1" dirty="0"/>
                        <a:t>Yournam.com/brand.com</a:t>
                      </a:r>
                    </a:p>
                  </a:txBody>
                  <a:tcPr/>
                </a:tc>
                <a:extLst>
                  <a:ext uri="{0D108BD9-81ED-4DB2-BD59-A6C34878D82A}">
                    <a16:rowId xmlns:a16="http://schemas.microsoft.com/office/drawing/2014/main" val="2417650545"/>
                  </a:ext>
                </a:extLst>
              </a:tr>
              <a:tr h="178942">
                <a:tc>
                  <a:txBody>
                    <a:bodyPr/>
                    <a:lstStyle/>
                    <a:p>
                      <a:endParaRPr lang="en-US" sz="900" b="1" dirty="0"/>
                    </a:p>
                  </a:txBody>
                  <a:tcPr/>
                </a:tc>
                <a:tc>
                  <a:txBody>
                    <a:bodyPr/>
                    <a:lstStyle/>
                    <a:p>
                      <a:r>
                        <a:rPr lang="en-US" sz="900" b="1" dirty="0"/>
                        <a:t>Hub</a:t>
                      </a:r>
                    </a:p>
                  </a:txBody>
                  <a:tcPr/>
                </a:tc>
                <a:tc>
                  <a:txBody>
                    <a:bodyPr/>
                    <a:lstStyle/>
                    <a:p>
                      <a:r>
                        <a:rPr lang="en-US" sz="900" b="1" dirty="0"/>
                        <a:t>Hub_brand.com</a:t>
                      </a:r>
                    </a:p>
                  </a:txBody>
                  <a:tcPr/>
                </a:tc>
                <a:extLst>
                  <a:ext uri="{0D108BD9-81ED-4DB2-BD59-A6C34878D82A}">
                    <a16:rowId xmlns:a16="http://schemas.microsoft.com/office/drawing/2014/main" val="2187628057"/>
                  </a:ext>
                </a:extLst>
              </a:tr>
              <a:tr h="178942">
                <a:tc>
                  <a:txBody>
                    <a:bodyPr/>
                    <a:lstStyle/>
                    <a:p>
                      <a:endParaRPr lang="en-US" sz="900" b="1" dirty="0"/>
                    </a:p>
                  </a:txBody>
                  <a:tcPr/>
                </a:tc>
                <a:tc>
                  <a:txBody>
                    <a:bodyPr/>
                    <a:lstStyle/>
                    <a:p>
                      <a:r>
                        <a:rPr lang="en-US" sz="900" b="1" dirty="0"/>
                        <a:t>Click Tracking</a:t>
                      </a:r>
                    </a:p>
                  </a:txBody>
                  <a:tcPr/>
                </a:tc>
                <a:tc>
                  <a:txBody>
                    <a:bodyPr/>
                    <a:lstStyle/>
                    <a:p>
                      <a:r>
                        <a:rPr lang="en-US" sz="900" b="1" dirty="0"/>
                        <a:t>XYZ.co</a:t>
                      </a:r>
                    </a:p>
                  </a:txBody>
                  <a:tcPr/>
                </a:tc>
                <a:extLst>
                  <a:ext uri="{0D108BD9-81ED-4DB2-BD59-A6C34878D82A}">
                    <a16:rowId xmlns:a16="http://schemas.microsoft.com/office/drawing/2014/main" val="3287092612"/>
                  </a:ext>
                </a:extLst>
              </a:tr>
              <a:tr h="178942">
                <a:tc>
                  <a:txBody>
                    <a:bodyPr/>
                    <a:lstStyle/>
                    <a:p>
                      <a:endParaRPr lang="en-US" sz="900" b="1" dirty="0"/>
                    </a:p>
                  </a:txBody>
                  <a:tcPr/>
                </a:tc>
                <a:tc>
                  <a:txBody>
                    <a:bodyPr/>
                    <a:lstStyle/>
                    <a:p>
                      <a:r>
                        <a:rPr lang="en-US" sz="900" b="1" dirty="0"/>
                        <a:t>Manychat (OPT)</a:t>
                      </a:r>
                    </a:p>
                  </a:txBody>
                  <a:tcPr/>
                </a:tc>
                <a:tc>
                  <a:txBody>
                    <a:bodyPr/>
                    <a:lstStyle/>
                    <a:p>
                      <a:r>
                        <a:rPr lang="en-US" sz="900" b="1" dirty="0"/>
                        <a:t>askXYZ    .com</a:t>
                      </a:r>
                    </a:p>
                  </a:txBody>
                  <a:tcPr/>
                </a:tc>
                <a:extLst>
                  <a:ext uri="{0D108BD9-81ED-4DB2-BD59-A6C34878D82A}">
                    <a16:rowId xmlns:a16="http://schemas.microsoft.com/office/drawing/2014/main" val="3677148425"/>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4119722667"/>
                  </a:ext>
                </a:extLst>
              </a:tr>
              <a:tr h="178942">
                <a:tc>
                  <a:txBody>
                    <a:bodyPr/>
                    <a:lstStyle/>
                    <a:p>
                      <a:r>
                        <a:rPr lang="en-US" sz="900" b="1" dirty="0"/>
                        <a:t>12</a:t>
                      </a:r>
                    </a:p>
                  </a:txBody>
                  <a:tcPr/>
                </a:tc>
                <a:tc>
                  <a:txBody>
                    <a:bodyPr/>
                    <a:lstStyle/>
                    <a:p>
                      <a:r>
                        <a:rPr lang="en-US" sz="900" b="1" dirty="0"/>
                        <a:t>Governance</a:t>
                      </a:r>
                    </a:p>
                  </a:txBody>
                  <a:tcPr/>
                </a:tc>
                <a:tc>
                  <a:txBody>
                    <a:bodyPr/>
                    <a:lstStyle/>
                    <a:p>
                      <a:endParaRPr lang="en-US" sz="900" b="1" dirty="0"/>
                    </a:p>
                  </a:txBody>
                  <a:tcPr/>
                </a:tc>
                <a:extLst>
                  <a:ext uri="{0D108BD9-81ED-4DB2-BD59-A6C34878D82A}">
                    <a16:rowId xmlns:a16="http://schemas.microsoft.com/office/drawing/2014/main" val="3436145304"/>
                  </a:ext>
                </a:extLst>
              </a:tr>
              <a:tr h="178942">
                <a:tc>
                  <a:txBody>
                    <a:bodyPr/>
                    <a:lstStyle/>
                    <a:p>
                      <a:endParaRPr lang="en-US" sz="900" b="1" dirty="0"/>
                    </a:p>
                  </a:txBody>
                  <a:tcPr/>
                </a:tc>
                <a:tc>
                  <a:txBody>
                    <a:bodyPr/>
                    <a:lstStyle/>
                    <a:p>
                      <a:r>
                        <a:rPr lang="en-US" sz="900" b="1" dirty="0"/>
                        <a:t>1 Wkly – innercircle</a:t>
                      </a:r>
                    </a:p>
                  </a:txBody>
                  <a:tcPr/>
                </a:tc>
                <a:tc>
                  <a:txBody>
                    <a:bodyPr/>
                    <a:lstStyle/>
                    <a:p>
                      <a:endParaRPr lang="en-US" sz="900" b="1" dirty="0"/>
                    </a:p>
                  </a:txBody>
                  <a:tcPr/>
                </a:tc>
                <a:extLst>
                  <a:ext uri="{0D108BD9-81ED-4DB2-BD59-A6C34878D82A}">
                    <a16:rowId xmlns:a16="http://schemas.microsoft.com/office/drawing/2014/main" val="4262652334"/>
                  </a:ext>
                </a:extLst>
              </a:tr>
              <a:tr h="178942">
                <a:tc>
                  <a:txBody>
                    <a:bodyPr/>
                    <a:lstStyle/>
                    <a:p>
                      <a:endParaRPr lang="en-US" sz="900" b="1" dirty="0"/>
                    </a:p>
                  </a:txBody>
                  <a:tcPr/>
                </a:tc>
                <a:tc>
                  <a:txBody>
                    <a:bodyPr/>
                    <a:lstStyle/>
                    <a:p>
                      <a:r>
                        <a:rPr lang="en-US" sz="900" b="1" dirty="0"/>
                        <a:t>1 </a:t>
                      </a:r>
                      <a:r>
                        <a:rPr lang="en-US" sz="900" b="1" dirty="0" err="1"/>
                        <a:t>Wkly</a:t>
                      </a:r>
                      <a:r>
                        <a:rPr lang="en-US" sz="900" b="1" dirty="0"/>
                        <a:t> – challenge / gamification</a:t>
                      </a:r>
                    </a:p>
                  </a:txBody>
                  <a:tcPr/>
                </a:tc>
                <a:tc>
                  <a:txBody>
                    <a:bodyPr/>
                    <a:lstStyle/>
                    <a:p>
                      <a:endParaRPr lang="en-US" sz="900" b="1" dirty="0"/>
                    </a:p>
                  </a:txBody>
                  <a:tcPr/>
                </a:tc>
                <a:extLst>
                  <a:ext uri="{0D108BD9-81ED-4DB2-BD59-A6C34878D82A}">
                    <a16:rowId xmlns:a16="http://schemas.microsoft.com/office/drawing/2014/main" val="1793601103"/>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761877436"/>
                  </a:ext>
                </a:extLst>
              </a:tr>
              <a:tr h="178942">
                <a:tc>
                  <a:txBody>
                    <a:bodyPr/>
                    <a:lstStyle/>
                    <a:p>
                      <a:r>
                        <a:rPr lang="en-US" sz="900" b="1" dirty="0"/>
                        <a:t>13</a:t>
                      </a:r>
                    </a:p>
                  </a:txBody>
                  <a:tcPr/>
                </a:tc>
                <a:tc>
                  <a:txBody>
                    <a:bodyPr/>
                    <a:lstStyle/>
                    <a:p>
                      <a:r>
                        <a:rPr lang="en-US" sz="900" b="1" dirty="0"/>
                        <a:t>Philanthrophy</a:t>
                      </a:r>
                    </a:p>
                  </a:txBody>
                  <a:tcPr/>
                </a:tc>
                <a:tc>
                  <a:txBody>
                    <a:bodyPr/>
                    <a:lstStyle/>
                    <a:p>
                      <a:endParaRPr lang="en-US" sz="900" b="1" dirty="0"/>
                    </a:p>
                  </a:txBody>
                  <a:tcPr/>
                </a:tc>
                <a:extLst>
                  <a:ext uri="{0D108BD9-81ED-4DB2-BD59-A6C34878D82A}">
                    <a16:rowId xmlns:a16="http://schemas.microsoft.com/office/drawing/2014/main" val="843392873"/>
                  </a:ext>
                </a:extLst>
              </a:tr>
              <a:tr h="178942">
                <a:tc>
                  <a:txBody>
                    <a:bodyPr/>
                    <a:lstStyle/>
                    <a:p>
                      <a:endParaRPr lang="en-US" sz="900" b="1" dirty="0"/>
                    </a:p>
                  </a:txBody>
                  <a:tcPr/>
                </a:tc>
                <a:tc>
                  <a:txBody>
                    <a:bodyPr/>
                    <a:lstStyle/>
                    <a:p>
                      <a:r>
                        <a:rPr lang="en-US" sz="900" b="1" dirty="0"/>
                        <a:t>Charity</a:t>
                      </a:r>
                    </a:p>
                  </a:txBody>
                  <a:tcPr/>
                </a:tc>
                <a:tc>
                  <a:txBody>
                    <a:bodyPr/>
                    <a:lstStyle/>
                    <a:p>
                      <a:endParaRPr lang="en-US" sz="900" b="1" dirty="0"/>
                    </a:p>
                  </a:txBody>
                  <a:tcPr/>
                </a:tc>
                <a:extLst>
                  <a:ext uri="{0D108BD9-81ED-4DB2-BD59-A6C34878D82A}">
                    <a16:rowId xmlns:a16="http://schemas.microsoft.com/office/drawing/2014/main" val="3775643766"/>
                  </a:ext>
                </a:extLst>
              </a:tr>
            </a:tbl>
          </a:graphicData>
        </a:graphic>
      </p:graphicFrame>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2" name="TextBox 1">
            <a:extLst>
              <a:ext uri="{FF2B5EF4-FFF2-40B4-BE49-F238E27FC236}">
                <a16:creationId xmlns:a16="http://schemas.microsoft.com/office/drawing/2014/main" id="{352BCD7A-CD10-61CF-7A89-27DF6C3229DC}"/>
              </a:ext>
            </a:extLst>
          </p:cNvPr>
          <p:cNvSpPr txBox="1"/>
          <p:nvPr/>
        </p:nvSpPr>
        <p:spPr>
          <a:xfrm>
            <a:off x="1846947" y="798885"/>
            <a:ext cx="5521519"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 : </a:t>
            </a:r>
            <a:r>
              <a:rPr lang="en-US" sz="1800" dirty="0">
                <a:solidFill>
                  <a:schemeClr val="accent4"/>
                </a:solidFill>
                <a:latin typeface="Arial" panose="020B0604020202020204" pitchFamily="34" charset="0"/>
                <a:cs typeface="Arial" panose="020B0604020202020204" pitchFamily="34" charset="0"/>
              </a:rPr>
              <a:t>HOMEWORK BUSINESS TEMPLATE</a:t>
            </a:r>
            <a:r>
              <a:rPr lang="en-US" sz="1800" dirty="0">
                <a:solidFill>
                  <a:schemeClr val="bg1">
                    <a:lumMod val="65000"/>
                  </a:schemeClr>
                </a:solidFill>
                <a:latin typeface="Copperplate Gothic Bold" panose="020E0705020206020404" pitchFamily="34" charset="0"/>
              </a:rPr>
              <a:t> </a:t>
            </a:r>
            <a:endParaRPr lang="en-US" dirty="0"/>
          </a:p>
        </p:txBody>
      </p:sp>
      <p:sp>
        <p:nvSpPr>
          <p:cNvPr id="3" name="TextBox 2">
            <a:extLst>
              <a:ext uri="{FF2B5EF4-FFF2-40B4-BE49-F238E27FC236}">
                <a16:creationId xmlns:a16="http://schemas.microsoft.com/office/drawing/2014/main" id="{55D1FDB4-DADF-F0F3-6AFD-02DD6A09A8F8}"/>
              </a:ext>
            </a:extLst>
          </p:cNvPr>
          <p:cNvSpPr txBox="1"/>
          <p:nvPr/>
        </p:nvSpPr>
        <p:spPr>
          <a:xfrm>
            <a:off x="31842" y="3417859"/>
            <a:ext cx="2154034" cy="969496"/>
          </a:xfrm>
          <a:prstGeom prst="rect">
            <a:avLst/>
          </a:prstGeom>
          <a:noFill/>
        </p:spPr>
        <p:txBody>
          <a:bodyPr wrap="square">
            <a:spAutoFit/>
          </a:bodyPr>
          <a:lstStyle/>
          <a:p>
            <a:r>
              <a:rPr lang="en-US" sz="1200" dirty="0"/>
              <a:t>10 steps for becoming a focused expert in the digital age: Niche to Positioning :</a:t>
            </a:r>
            <a:br>
              <a:rPr lang="en-US" sz="1200" dirty="0"/>
            </a:br>
            <a:r>
              <a:rPr lang="en-US" sz="1200" dirty="0"/>
              <a:t> </a:t>
            </a:r>
            <a:br>
              <a:rPr lang="en-US" sz="1200" dirty="0"/>
            </a:br>
            <a:r>
              <a:rPr lang="en-US" sz="900" dirty="0"/>
              <a:t>RISE1_FOCUSED EXPERT_Playbook.pdf</a:t>
            </a:r>
            <a:endParaRPr lang="en-US" sz="1200" dirty="0"/>
          </a:p>
        </p:txBody>
      </p:sp>
      <p:sp>
        <p:nvSpPr>
          <p:cNvPr id="13" name="Rectangle: Rounded Corners 12">
            <a:extLst>
              <a:ext uri="{FF2B5EF4-FFF2-40B4-BE49-F238E27FC236}">
                <a16:creationId xmlns:a16="http://schemas.microsoft.com/office/drawing/2014/main" id="{B811EC02-C776-520B-0930-932716B0DDF9}"/>
              </a:ext>
            </a:extLst>
          </p:cNvPr>
          <p:cNvSpPr/>
          <p:nvPr/>
        </p:nvSpPr>
        <p:spPr>
          <a:xfrm>
            <a:off x="377954" y="2837358"/>
            <a:ext cx="1461810" cy="511999"/>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DOWNLOAD</a:t>
            </a:r>
          </a:p>
        </p:txBody>
      </p:sp>
      <p:sp>
        <p:nvSpPr>
          <p:cNvPr id="15" name="Rectangle: Rounded Corners 14">
            <a:extLst>
              <a:ext uri="{FF2B5EF4-FFF2-40B4-BE49-F238E27FC236}">
                <a16:creationId xmlns:a16="http://schemas.microsoft.com/office/drawing/2014/main" id="{76090277-86BA-5AE2-3D93-1CD91B639807}"/>
              </a:ext>
            </a:extLst>
          </p:cNvPr>
          <p:cNvSpPr/>
          <p:nvPr/>
        </p:nvSpPr>
        <p:spPr>
          <a:xfrm>
            <a:off x="31842" y="2663301"/>
            <a:ext cx="2056740" cy="1873187"/>
          </a:xfrm>
          <a:prstGeom prst="round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686950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931CE9-4064-E4F5-D378-129BDADADE73}"/>
              </a:ext>
            </a:extLst>
          </p:cNvPr>
          <p:cNvSpPr/>
          <p:nvPr/>
        </p:nvSpPr>
        <p:spPr>
          <a:xfrm>
            <a:off x="4724483" y="2576717"/>
            <a:ext cx="2476705"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SAMPLE</a:t>
            </a:r>
          </a:p>
        </p:txBody>
      </p:sp>
    </p:spTree>
    <p:extLst>
      <p:ext uri="{BB962C8B-B14F-4D97-AF65-F5344CB8AC3E}">
        <p14:creationId xmlns:p14="http://schemas.microsoft.com/office/powerpoint/2010/main" val="798495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a:p>
            <a:pPr algn="r"/>
            <a:r>
              <a:rPr lang="en-US" sz="1600" dirty="0">
                <a:solidFill>
                  <a:schemeClr val="bg1">
                    <a:lumMod val="65000"/>
                  </a:schemeClr>
                </a:solidFill>
                <a:latin typeface="Copperplate Gothic Bold" panose="020E0705020206020404" pitchFamily="34" charset="0"/>
              </a:rPr>
              <a:t>Digital Business Planning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F5C7A1E4-D15B-6576-CB22-CA2871892980}"/>
              </a:ext>
            </a:extLst>
          </p:cNvPr>
          <p:cNvSpPr txBox="1"/>
          <p:nvPr/>
        </p:nvSpPr>
        <p:spPr>
          <a:xfrm>
            <a:off x="2344467" y="5005214"/>
            <a:ext cx="867545" cy="1200329"/>
          </a:xfrm>
          <a:prstGeom prst="rect">
            <a:avLst/>
          </a:prstGeom>
          <a:noFill/>
        </p:spPr>
        <p:txBody>
          <a:bodyPr wrap="none" rtlCol="0">
            <a:spAutoFit/>
          </a:bodyPr>
          <a:lstStyle/>
          <a:p>
            <a:r>
              <a:rPr lang="en-US" dirty="0"/>
              <a:t>LIVE</a:t>
            </a:r>
          </a:p>
          <a:p>
            <a:r>
              <a:rPr lang="en-US" dirty="0"/>
              <a:t>STRIVE</a:t>
            </a:r>
          </a:p>
          <a:p>
            <a:r>
              <a:rPr lang="en-US" dirty="0"/>
              <a:t>THRIVE</a:t>
            </a:r>
          </a:p>
          <a:p>
            <a:endParaRPr lang="en-US" dirty="0"/>
          </a:p>
        </p:txBody>
      </p:sp>
      <p:sp>
        <p:nvSpPr>
          <p:cNvPr id="13" name="TextBox 12">
            <a:extLst>
              <a:ext uri="{FF2B5EF4-FFF2-40B4-BE49-F238E27FC236}">
                <a16:creationId xmlns:a16="http://schemas.microsoft.com/office/drawing/2014/main" id="{D1ED7C75-D176-EE37-DC8C-AC54F76FE90B}"/>
              </a:ext>
            </a:extLst>
          </p:cNvPr>
          <p:cNvSpPr txBox="1"/>
          <p:nvPr/>
        </p:nvSpPr>
        <p:spPr>
          <a:xfrm>
            <a:off x="9567948" y="1344098"/>
            <a:ext cx="2581487" cy="1754326"/>
          </a:xfrm>
          <a:prstGeom prst="rect">
            <a:avLst/>
          </a:prstGeom>
          <a:noFill/>
        </p:spPr>
        <p:txBody>
          <a:bodyPr wrap="square" rtlCol="0">
            <a:spAutoFit/>
          </a:bodyPr>
          <a:lstStyle/>
          <a:p>
            <a:pPr algn="ctr"/>
            <a:r>
              <a:rPr lang="en-US" sz="1200" b="1" dirty="0">
                <a:highlight>
                  <a:srgbClr val="FFFF00"/>
                </a:highlight>
                <a:latin typeface="Century Gothic" panose="020B0502020202020204" pitchFamily="34" charset="0"/>
              </a:rPr>
              <a:t>SERVING INDIVIDUALS &amp; BUSINESSES TO SUCCEED IN THE DIGITAL AGE </a:t>
            </a:r>
          </a:p>
          <a:p>
            <a:pPr algn="ctr"/>
            <a:r>
              <a:rPr lang="en-US" sz="1200" b="1" dirty="0">
                <a:highlight>
                  <a:srgbClr val="FFFF00"/>
                </a:highlight>
              </a:rPr>
              <a:t>By helping in Creating and distributing Digital Assets for Knowledge and Creator economy through a P2P model to RISE UP to the Success you are seeking.</a:t>
            </a:r>
          </a:p>
          <a:p>
            <a:pPr algn="ctr"/>
            <a:endParaRPr lang="en-US" sz="1200" b="1" dirty="0">
              <a:highlight>
                <a:srgbClr val="FFFF00"/>
              </a:highlight>
            </a:endParaRPr>
          </a:p>
        </p:txBody>
      </p:sp>
      <p:graphicFrame>
        <p:nvGraphicFramePr>
          <p:cNvPr id="2" name="Table 1">
            <a:extLst>
              <a:ext uri="{FF2B5EF4-FFF2-40B4-BE49-F238E27FC236}">
                <a16:creationId xmlns:a16="http://schemas.microsoft.com/office/drawing/2014/main" id="{34A613E8-3E4B-0B16-5865-CD6F349E36B0}"/>
              </a:ext>
            </a:extLst>
          </p:cNvPr>
          <p:cNvGraphicFramePr>
            <a:graphicFrameLocks noGrp="1"/>
          </p:cNvGraphicFramePr>
          <p:nvPr/>
        </p:nvGraphicFramePr>
        <p:xfrm>
          <a:off x="1933867" y="1417598"/>
          <a:ext cx="7595983" cy="1744527"/>
        </p:xfrm>
        <a:graphic>
          <a:graphicData uri="http://schemas.openxmlformats.org/drawingml/2006/table">
            <a:tbl>
              <a:tblPr firstCol="1" bandRow="1">
                <a:tableStyleId>{5C22544A-7EE6-4342-B048-85BDC9FD1C3A}</a:tableStyleId>
              </a:tblPr>
              <a:tblGrid>
                <a:gridCol w="1590729">
                  <a:extLst>
                    <a:ext uri="{9D8B030D-6E8A-4147-A177-3AD203B41FA5}">
                      <a16:colId xmlns:a16="http://schemas.microsoft.com/office/drawing/2014/main" val="1284725350"/>
                    </a:ext>
                  </a:extLst>
                </a:gridCol>
                <a:gridCol w="5005390">
                  <a:extLst>
                    <a:ext uri="{9D8B030D-6E8A-4147-A177-3AD203B41FA5}">
                      <a16:colId xmlns:a16="http://schemas.microsoft.com/office/drawing/2014/main" val="4011228205"/>
                    </a:ext>
                  </a:extLst>
                </a:gridCol>
                <a:gridCol w="999864">
                  <a:extLst>
                    <a:ext uri="{9D8B030D-6E8A-4147-A177-3AD203B41FA5}">
                      <a16:colId xmlns:a16="http://schemas.microsoft.com/office/drawing/2014/main" val="2519032881"/>
                    </a:ext>
                  </a:extLst>
                </a:gridCol>
              </a:tblGrid>
              <a:tr h="247537">
                <a:tc>
                  <a:txBody>
                    <a:bodyPr/>
                    <a:lstStyle/>
                    <a:p>
                      <a:pPr algn="l" fontAlgn="b"/>
                      <a:r>
                        <a:rPr lang="en-US" sz="1200" u="none" strike="noStrike" dirty="0">
                          <a:effectLst/>
                        </a:rPr>
                        <a:t>Niche</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Digitalization Consulting &amp; Digital Business Planning For Creating Digital Assets</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687414440"/>
                  </a:ext>
                </a:extLst>
              </a:tr>
              <a:tr h="172464">
                <a:tc>
                  <a:txBody>
                    <a:bodyPr/>
                    <a:lstStyle/>
                    <a:p>
                      <a:pPr algn="l" fontAlgn="b"/>
                      <a:r>
                        <a:rPr lang="en-US" sz="1200" u="none" strike="noStrike" dirty="0">
                          <a:effectLst/>
                        </a:rPr>
                        <a:t>Target Mkt</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Solopreneurs and SME Businesses, Executives of LE who would like to be a part of the Knowledge and Creator economy in the Digital Age</a:t>
                      </a:r>
                      <a:endParaRPr lang="en-US" sz="1200" b="0" i="0" u="none" strike="noStrike" dirty="0">
                        <a:solidFill>
                          <a:srgbClr val="000000"/>
                        </a:solidFill>
                        <a:effectLst/>
                        <a:latin typeface="Corbel" panose="020B0503020204020204" pitchFamily="34" charset="0"/>
                      </a:endParaRPr>
                    </a:p>
                  </a:txBody>
                  <a:tcPr marL="7620" marR="7620" marT="7620" marB="0" anchor="b"/>
                </a:tc>
                <a:tc rowSpan="4">
                  <a:txBody>
                    <a:bodyPr/>
                    <a:lstStyle/>
                    <a:p>
                      <a:pPr algn="ctr" fontAlgn="b"/>
                      <a:r>
                        <a:rPr lang="en-US" sz="1200" u="none" strike="noStrike" dirty="0">
                          <a:effectLst/>
                        </a:rPr>
                        <a:t>Services Through Consulting &amp; Courseware </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261306892"/>
                  </a:ext>
                </a:extLst>
              </a:tr>
              <a:tr h="190413">
                <a:tc>
                  <a:txBody>
                    <a:bodyPr/>
                    <a:lstStyle/>
                    <a:p>
                      <a:pPr algn="l" fontAlgn="b"/>
                      <a:r>
                        <a:rPr lang="en-US" sz="1200" u="none" strike="noStrike">
                          <a:effectLst/>
                        </a:rPr>
                        <a:t>Designation</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RISE BUSINESS PARTNER at SOUL</a:t>
                      </a:r>
                      <a:endParaRPr lang="en-US" sz="1200" b="0" i="0" u="none" strike="noStrike" dirty="0">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2431112680"/>
                  </a:ext>
                </a:extLst>
              </a:tr>
              <a:tr h="234843">
                <a:tc>
                  <a:txBody>
                    <a:bodyPr/>
                    <a:lstStyle/>
                    <a:p>
                      <a:pPr algn="l" fontAlgn="b"/>
                      <a:r>
                        <a:rPr lang="en-US" sz="1200" u="none" strike="noStrike">
                          <a:effectLst/>
                        </a:rPr>
                        <a:t>Mission</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To Make 1 M people and businesses RISE to their goals</a:t>
                      </a:r>
                      <a:endParaRPr lang="en-US" sz="1200" b="0" i="0" u="none" strike="noStrike" dirty="0">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3703363994"/>
                  </a:ext>
                </a:extLst>
              </a:tr>
              <a:tr h="209454">
                <a:tc>
                  <a:txBody>
                    <a:bodyPr/>
                    <a:lstStyle/>
                    <a:p>
                      <a:pPr algn="l" fontAlgn="b"/>
                      <a:r>
                        <a:rPr lang="en-US" sz="1200" u="none" strike="noStrike">
                          <a:effectLst/>
                        </a:rPr>
                        <a:t>Community</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RISE DIGITAL BUSINESS ACADEMY</a:t>
                      </a:r>
                      <a:endParaRPr lang="en-US" sz="1200" b="0" i="0" u="none" strike="noStrike" dirty="0">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355313506"/>
                  </a:ext>
                </a:extLst>
              </a:tr>
              <a:tr h="190413">
                <a:tc>
                  <a:txBody>
                    <a:bodyPr/>
                    <a:lstStyle/>
                    <a:p>
                      <a:pPr algn="l" fontAlgn="b"/>
                      <a:r>
                        <a:rPr lang="en-US" sz="1200" u="none" strike="noStrike">
                          <a:effectLst/>
                        </a:rPr>
                        <a:t>PRODUCT</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RISE UP DIGITAL BUSINESS MODEL</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258791316"/>
                  </a:ext>
                </a:extLst>
              </a:tr>
              <a:tr h="298313">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761993564"/>
                  </a:ext>
                </a:extLst>
              </a:tr>
            </a:tbl>
          </a:graphicData>
        </a:graphic>
      </p:graphicFrame>
      <p:graphicFrame>
        <p:nvGraphicFramePr>
          <p:cNvPr id="16" name="Table 15">
            <a:extLst>
              <a:ext uri="{FF2B5EF4-FFF2-40B4-BE49-F238E27FC236}">
                <a16:creationId xmlns:a16="http://schemas.microsoft.com/office/drawing/2014/main" id="{476930E3-6EF5-6BB8-DC19-2964E28A4EC7}"/>
              </a:ext>
            </a:extLst>
          </p:cNvPr>
          <p:cNvGraphicFramePr>
            <a:graphicFrameLocks noGrp="1"/>
          </p:cNvGraphicFramePr>
          <p:nvPr/>
        </p:nvGraphicFramePr>
        <p:xfrm>
          <a:off x="1933867" y="3107963"/>
          <a:ext cx="10014696" cy="1378699"/>
        </p:xfrm>
        <a:graphic>
          <a:graphicData uri="http://schemas.openxmlformats.org/drawingml/2006/table">
            <a:tbl>
              <a:tblPr firstCol="1" bandRow="1">
                <a:tableStyleId>{5C22544A-7EE6-4342-B048-85BDC9FD1C3A}</a:tableStyleId>
              </a:tblPr>
              <a:tblGrid>
                <a:gridCol w="1609327">
                  <a:extLst>
                    <a:ext uri="{9D8B030D-6E8A-4147-A177-3AD203B41FA5}">
                      <a16:colId xmlns:a16="http://schemas.microsoft.com/office/drawing/2014/main" val="2618282973"/>
                    </a:ext>
                  </a:extLst>
                </a:gridCol>
                <a:gridCol w="8405369">
                  <a:extLst>
                    <a:ext uri="{9D8B030D-6E8A-4147-A177-3AD203B41FA5}">
                      <a16:colId xmlns:a16="http://schemas.microsoft.com/office/drawing/2014/main" val="387101560"/>
                    </a:ext>
                  </a:extLst>
                </a:gridCol>
              </a:tblGrid>
              <a:tr h="426199">
                <a:tc>
                  <a:txBody>
                    <a:bodyPr/>
                    <a:lstStyle/>
                    <a:p>
                      <a:pPr algn="l" fontAlgn="ctr"/>
                      <a:r>
                        <a:rPr lang="en-US" sz="1200" u="none" strike="noStrike" dirty="0">
                          <a:effectLst/>
                        </a:rPr>
                        <a:t>PITCH</a:t>
                      </a:r>
                      <a:endParaRPr lang="en-US" sz="1200" b="1" i="0" u="none" strike="noStrike" dirty="0">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To provide the experience to people and businesses with deep passion (80%) &amp; some clarity (10%) on the growth they want the life they want to lead but lack the experience &amp; guidance (10%) to complete their passion circle</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14280719"/>
                  </a:ext>
                </a:extLst>
              </a:tr>
              <a:tr h="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RISE UP WITH SOUL ( SOUL provides the experience and knowledge ) : Through the RISE UP Framework</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614104591"/>
                  </a:ext>
                </a:extLst>
              </a:tr>
              <a:tr h="190500">
                <a:tc>
                  <a:txBody>
                    <a:bodyPr/>
                    <a:lstStyle/>
                    <a:p>
                      <a:pPr algn="l" fontAlgn="ctr"/>
                      <a:r>
                        <a:rPr lang="en-US" sz="1200" u="none" strike="noStrike">
                          <a:effectLst/>
                        </a:rPr>
                        <a:t>PURPOSE</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SOUL provides guidance through consulting and experience using courseware and authored books</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844275650"/>
                  </a:ext>
                </a:extLst>
              </a:tr>
              <a:tr h="19050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 </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558274088"/>
                  </a:ext>
                </a:extLst>
              </a:tr>
              <a:tr h="190500">
                <a:tc>
                  <a:txBody>
                    <a:bodyPr/>
                    <a:lstStyle/>
                    <a:p>
                      <a:pPr algn="l" fontAlgn="ctr"/>
                      <a:r>
                        <a:rPr lang="en-US" sz="1200" u="none" strike="noStrike">
                          <a:effectLst/>
                        </a:rPr>
                        <a:t>GAP to Fill</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effectLst/>
                        </a:rPr>
                        <a:t>People with PASSION lacking experience</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17759514"/>
                  </a:ext>
                </a:extLst>
              </a:tr>
              <a:tr h="190500">
                <a:tc>
                  <a:txBody>
                    <a:bodyPr/>
                    <a:lstStyle/>
                    <a:p>
                      <a:pPr algn="l" fontAlgn="b"/>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Knowledge | Purpose | Skill | Desire |    =   PASSION</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2243821117"/>
                  </a:ext>
                </a:extLst>
              </a:tr>
            </a:tbl>
          </a:graphicData>
        </a:graphic>
      </p:graphicFrame>
      <p:graphicFrame>
        <p:nvGraphicFramePr>
          <p:cNvPr id="18" name="Table 17">
            <a:extLst>
              <a:ext uri="{FF2B5EF4-FFF2-40B4-BE49-F238E27FC236}">
                <a16:creationId xmlns:a16="http://schemas.microsoft.com/office/drawing/2014/main" id="{15480426-09CD-9FF8-4355-706B3569B50A}"/>
              </a:ext>
            </a:extLst>
          </p:cNvPr>
          <p:cNvGraphicFramePr>
            <a:graphicFrameLocks noGrp="1"/>
          </p:cNvGraphicFramePr>
          <p:nvPr/>
        </p:nvGraphicFramePr>
        <p:xfrm>
          <a:off x="3543016" y="4548492"/>
          <a:ext cx="6430765" cy="2026920"/>
        </p:xfrm>
        <a:graphic>
          <a:graphicData uri="http://schemas.openxmlformats.org/drawingml/2006/table">
            <a:tbl>
              <a:tblPr firstCol="1" bandRow="1">
                <a:tableStyleId>{5C22544A-7EE6-4342-B048-85BDC9FD1C3A}</a:tableStyleId>
              </a:tblPr>
              <a:tblGrid>
                <a:gridCol w="1574104">
                  <a:extLst>
                    <a:ext uri="{9D8B030D-6E8A-4147-A177-3AD203B41FA5}">
                      <a16:colId xmlns:a16="http://schemas.microsoft.com/office/drawing/2014/main" val="2753875066"/>
                    </a:ext>
                  </a:extLst>
                </a:gridCol>
                <a:gridCol w="4450385">
                  <a:extLst>
                    <a:ext uri="{9D8B030D-6E8A-4147-A177-3AD203B41FA5}">
                      <a16:colId xmlns:a16="http://schemas.microsoft.com/office/drawing/2014/main" val="3923546684"/>
                    </a:ext>
                  </a:extLst>
                </a:gridCol>
                <a:gridCol w="406276">
                  <a:extLst>
                    <a:ext uri="{9D8B030D-6E8A-4147-A177-3AD203B41FA5}">
                      <a16:colId xmlns:a16="http://schemas.microsoft.com/office/drawing/2014/main" val="2395076449"/>
                    </a:ext>
                  </a:extLst>
                </a:gridCol>
              </a:tblGrid>
              <a:tr h="190500">
                <a:tc gridSpan="3">
                  <a:txBody>
                    <a:bodyPr/>
                    <a:lstStyle/>
                    <a:p>
                      <a:pPr algn="ctr" fontAlgn="b"/>
                      <a:r>
                        <a:rPr lang="en-US" sz="1200" u="none" strike="noStrike">
                          <a:effectLst/>
                        </a:rPr>
                        <a:t>PRODUCTS &amp; SERVICS</a:t>
                      </a:r>
                      <a:endParaRPr lang="en-US" sz="1200" b="1" i="0" u="none" strike="noStrike">
                        <a:solidFill>
                          <a:srgbClr val="FF0000"/>
                        </a:solidFill>
                        <a:effectLst/>
                        <a:latin typeface="Corbel" panose="020B0503020204020204" pitchFamily="34" charset="0"/>
                      </a:endParaRPr>
                    </a:p>
                  </a:txBody>
                  <a:tcPr marL="7620" marR="7620" marT="762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73837884"/>
                  </a:ext>
                </a:extLst>
              </a:tr>
              <a:tr h="297180">
                <a:tc>
                  <a:txBody>
                    <a:bodyPr/>
                    <a:lstStyle/>
                    <a:p>
                      <a:pPr algn="l" fontAlgn="ctr"/>
                      <a:r>
                        <a:rPr lang="en-US" sz="1200" u="none" strike="noStrike" dirty="0">
                          <a:effectLst/>
                        </a:rPr>
                        <a:t>COURSEWARE &amp; BOOKS</a:t>
                      </a:r>
                      <a:endParaRPr lang="en-US" sz="1200" b="1" i="0" u="none" strike="noStrike" dirty="0">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Business Planning &amp;  Growth</a:t>
                      </a:r>
                      <a:endParaRPr lang="en-US" sz="1200" b="0" i="0" u="none" strike="noStrike">
                        <a:solidFill>
                          <a:srgbClr val="000000"/>
                        </a:solidFill>
                        <a:effectLst/>
                        <a:latin typeface="Corbel" panose="020B0503020204020204" pitchFamily="34" charset="0"/>
                      </a:endParaRPr>
                    </a:p>
                  </a:txBody>
                  <a:tcPr marL="7620" marR="7620" marT="7620" marB="0" anchor="ctr"/>
                </a:tc>
                <a:tc rowSpan="4">
                  <a:txBody>
                    <a:bodyPr/>
                    <a:lstStyle/>
                    <a:p>
                      <a:pPr algn="ctr" fontAlgn="b"/>
                      <a:r>
                        <a:rPr lang="en-US" sz="1400" u="none" strike="noStrike" dirty="0">
                          <a:effectLst/>
                        </a:rPr>
                        <a:t>PRODUCT</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1325731948"/>
                  </a:ext>
                </a:extLst>
              </a:tr>
              <a:tr h="190500">
                <a:tc>
                  <a:txBody>
                    <a:bodyPr/>
                    <a:lstStyle/>
                    <a:p>
                      <a:pPr algn="l" fontAlgn="b"/>
                      <a:r>
                        <a:rPr lang="en-US" sz="1200" u="none" strike="noStrike" dirty="0">
                          <a:effectLst/>
                        </a:rPr>
                        <a:t> B/VLOGS &amp; PODCAST</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Digitalization</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682243155"/>
                  </a:ext>
                </a:extLst>
              </a:tr>
              <a:tr h="228600">
                <a:tc>
                  <a:txBody>
                    <a:bodyPr/>
                    <a:lstStyle/>
                    <a:p>
                      <a:pPr algn="l" fontAlgn="b"/>
                      <a:r>
                        <a:rPr lang="en-US" sz="1200" u="none" strike="noStrike" dirty="0">
                          <a:effectLst/>
                        </a:rPr>
                        <a:t> </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Change Management Consulting</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96193630"/>
                  </a:ext>
                </a:extLst>
              </a:tr>
              <a:tr h="2819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 Asset Creation &amp; Selling</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00107692"/>
                  </a:ext>
                </a:extLst>
              </a:tr>
              <a:tr h="251460">
                <a:tc>
                  <a:txBody>
                    <a:bodyPr/>
                    <a:lstStyle/>
                    <a:p>
                      <a:pPr algn="l" fontAlgn="ctr"/>
                      <a:r>
                        <a:rPr lang="en-US" sz="1200" u="none" strike="noStrike">
                          <a:effectLst/>
                        </a:rPr>
                        <a:t>CONSULTING</a:t>
                      </a:r>
                      <a:endParaRPr lang="en-US" sz="1200" b="1" i="0" u="none" strike="noStrike">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CHANGE MANGEMENT</a:t>
                      </a:r>
                      <a:endParaRPr lang="en-US" sz="1200" b="0" i="0" u="none" strike="noStrike">
                        <a:solidFill>
                          <a:srgbClr val="000000"/>
                        </a:solidFill>
                        <a:effectLst/>
                        <a:latin typeface="Corbel" panose="020B0503020204020204" pitchFamily="34" charset="0"/>
                      </a:endParaRPr>
                    </a:p>
                  </a:txBody>
                  <a:tcPr marL="7620" marR="7620" marT="7620" marB="0" anchor="ctr"/>
                </a:tc>
                <a:tc rowSpan="3">
                  <a:txBody>
                    <a:bodyPr/>
                    <a:lstStyle/>
                    <a:p>
                      <a:pPr algn="ctr" fontAlgn="b"/>
                      <a:r>
                        <a:rPr lang="en-US" sz="1600" u="none" strike="noStrike" dirty="0">
                          <a:effectLst/>
                        </a:rPr>
                        <a:t>SERVICES</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510754930"/>
                  </a:ext>
                </a:extLst>
              </a:tr>
              <a:tr h="228600">
                <a:tc>
                  <a:txBody>
                    <a:bodyPr/>
                    <a:lstStyle/>
                    <a:p>
                      <a:pPr algn="l" fontAlgn="b"/>
                      <a:r>
                        <a:rPr lang="en-US" sz="1200" u="none" strike="noStrike" dirty="0">
                          <a:effectLst/>
                        </a:rPr>
                        <a:t> ADVISORY</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DIGITALIZATION</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4149523755"/>
                  </a:ext>
                </a:extLst>
              </a:tr>
              <a:tr h="3581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Digital Business Planning for Solopreneurs &amp; Startup</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85275607"/>
                  </a:ext>
                </a:extLst>
              </a:tr>
            </a:tbl>
          </a:graphicData>
        </a:graphic>
      </p:graphicFrame>
      <p:sp>
        <p:nvSpPr>
          <p:cNvPr id="20" name="TextBox 19">
            <a:extLst>
              <a:ext uri="{FF2B5EF4-FFF2-40B4-BE49-F238E27FC236}">
                <a16:creationId xmlns:a16="http://schemas.microsoft.com/office/drawing/2014/main" id="{F03553AD-245C-1CB8-6C8F-3B9D981C506D}"/>
              </a:ext>
            </a:extLst>
          </p:cNvPr>
          <p:cNvSpPr txBox="1"/>
          <p:nvPr/>
        </p:nvSpPr>
        <p:spPr>
          <a:xfrm>
            <a:off x="108795" y="3102107"/>
            <a:ext cx="1698532" cy="1754326"/>
          </a:xfrm>
          <a:prstGeom prst="rect">
            <a:avLst/>
          </a:prstGeom>
          <a:noFill/>
        </p:spPr>
        <p:txBody>
          <a:bodyPr wrap="square">
            <a:spAutoFit/>
          </a:bodyPr>
          <a:lstStyle/>
          <a:p>
            <a:r>
              <a:rPr lang="en-US" sz="1800" b="1" i="0" u="none" strike="noStrike" dirty="0">
                <a:solidFill>
                  <a:srgbClr val="000000"/>
                </a:solidFill>
                <a:effectLst/>
                <a:latin typeface="Corbel" panose="020B0503020204020204" pitchFamily="34" charset="0"/>
              </a:rPr>
              <a:t>Passion Circle</a:t>
            </a:r>
            <a:r>
              <a:rPr lang="en-US" dirty="0"/>
              <a:t> </a:t>
            </a:r>
          </a:p>
          <a:p>
            <a:r>
              <a:rPr lang="en-US" sz="1800" b="0" i="0" u="none" strike="noStrike" dirty="0">
                <a:solidFill>
                  <a:srgbClr val="000000"/>
                </a:solidFill>
                <a:effectLst/>
                <a:latin typeface="Corbel" panose="020B0503020204020204" pitchFamily="34" charset="0"/>
              </a:rPr>
              <a:t>80% Passion + 10% clarity on growth or life to lead + 10% Experience</a:t>
            </a:r>
            <a:r>
              <a:rPr lang="en-US" dirty="0"/>
              <a:t> </a:t>
            </a:r>
          </a:p>
        </p:txBody>
      </p:sp>
      <p:sp>
        <p:nvSpPr>
          <p:cNvPr id="3" name="TextBox 2">
            <a:extLst>
              <a:ext uri="{FF2B5EF4-FFF2-40B4-BE49-F238E27FC236}">
                <a16:creationId xmlns:a16="http://schemas.microsoft.com/office/drawing/2014/main" id="{43B2997C-BD37-713A-8C2E-E6349D436188}"/>
              </a:ext>
            </a:extLst>
          </p:cNvPr>
          <p:cNvSpPr txBox="1"/>
          <p:nvPr/>
        </p:nvSpPr>
        <p:spPr>
          <a:xfrm>
            <a:off x="84504" y="2651122"/>
            <a:ext cx="1811265" cy="523220"/>
          </a:xfrm>
          <a:prstGeom prst="rect">
            <a:avLst/>
          </a:prstGeom>
          <a:noFill/>
        </p:spPr>
        <p:txBody>
          <a:bodyPr wrap="none" rtlCol="0">
            <a:spAutoFit/>
          </a:bodyPr>
          <a:lstStyle/>
          <a:p>
            <a:pPr algn="ctr"/>
            <a:r>
              <a:rPr lang="en-US" sz="1400" dirty="0">
                <a:solidFill>
                  <a:schemeClr val="accent1"/>
                </a:solidFill>
                <a:latin typeface="Copperplate Gothic Bold" panose="020E0705020206020404" pitchFamily="34" charset="0"/>
              </a:rPr>
              <a:t>INITIAL </a:t>
            </a:r>
          </a:p>
          <a:p>
            <a:pPr algn="ctr"/>
            <a:r>
              <a:rPr lang="en-US" sz="1400" dirty="0">
                <a:solidFill>
                  <a:schemeClr val="accent1"/>
                </a:solidFill>
                <a:latin typeface="Copperplate Gothic Bold" panose="020E0705020206020404" pitchFamily="34" charset="0"/>
              </a:rPr>
              <a:t>WEBINAR Topic:</a:t>
            </a:r>
          </a:p>
        </p:txBody>
      </p:sp>
    </p:spTree>
    <p:extLst>
      <p:ext uri="{BB962C8B-B14F-4D97-AF65-F5344CB8AC3E}">
        <p14:creationId xmlns:p14="http://schemas.microsoft.com/office/powerpoint/2010/main" val="3971115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a:p>
            <a:pPr algn="r"/>
            <a:r>
              <a:rPr lang="en-US" sz="1600" dirty="0">
                <a:solidFill>
                  <a:schemeClr val="bg1">
                    <a:lumMod val="65000"/>
                  </a:schemeClr>
                </a:solidFill>
                <a:latin typeface="Copperplate Gothic Bold" panose="020E0705020206020404" pitchFamily="34" charset="0"/>
              </a:rPr>
              <a:t>Digital Business Planning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F5C7A1E4-D15B-6576-CB22-CA2871892980}"/>
              </a:ext>
            </a:extLst>
          </p:cNvPr>
          <p:cNvSpPr txBox="1"/>
          <p:nvPr/>
        </p:nvSpPr>
        <p:spPr>
          <a:xfrm>
            <a:off x="185897" y="3081598"/>
            <a:ext cx="867545" cy="1200329"/>
          </a:xfrm>
          <a:prstGeom prst="rect">
            <a:avLst/>
          </a:prstGeom>
          <a:noFill/>
        </p:spPr>
        <p:txBody>
          <a:bodyPr wrap="none" rtlCol="0">
            <a:spAutoFit/>
          </a:bodyPr>
          <a:lstStyle/>
          <a:p>
            <a:r>
              <a:rPr lang="en-US" dirty="0"/>
              <a:t>LIVE</a:t>
            </a:r>
          </a:p>
          <a:p>
            <a:r>
              <a:rPr lang="en-US" dirty="0"/>
              <a:t>STRIVE</a:t>
            </a:r>
          </a:p>
          <a:p>
            <a:r>
              <a:rPr lang="en-US" dirty="0"/>
              <a:t>THRIVE</a:t>
            </a:r>
          </a:p>
          <a:p>
            <a:endParaRPr lang="en-US" dirty="0"/>
          </a:p>
        </p:txBody>
      </p:sp>
      <p:sp>
        <p:nvSpPr>
          <p:cNvPr id="3" name="TextBox 2">
            <a:extLst>
              <a:ext uri="{FF2B5EF4-FFF2-40B4-BE49-F238E27FC236}">
                <a16:creationId xmlns:a16="http://schemas.microsoft.com/office/drawing/2014/main" id="{36CE59C0-F86B-5339-BB9D-9E96D0463744}"/>
              </a:ext>
            </a:extLst>
          </p:cNvPr>
          <p:cNvSpPr txBox="1"/>
          <p:nvPr/>
        </p:nvSpPr>
        <p:spPr>
          <a:xfrm>
            <a:off x="3977539" y="1484796"/>
            <a:ext cx="8171897" cy="4401205"/>
          </a:xfrm>
          <a:prstGeom prst="rect">
            <a:avLst/>
          </a:prstGeom>
          <a:noFill/>
        </p:spPr>
        <p:txBody>
          <a:bodyPr wrap="square">
            <a:spAutoFit/>
          </a:bodyPr>
          <a:lstStyle/>
          <a:p>
            <a:r>
              <a:rPr lang="en-US" sz="1000" b="1" i="0" dirty="0">
                <a:solidFill>
                  <a:srgbClr val="35495E"/>
                </a:solidFill>
                <a:effectLst/>
                <a:latin typeface="Montserrat" panose="00000500000000000000" pitchFamily="2" charset="0"/>
                <a:hlinkClick r:id="rId5"/>
              </a:rPr>
              <a:t>Global Knowledge Management Market to Reach $1.1 Trillion by 2026</a:t>
            </a:r>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r>
              <a:rPr lang="en-US" sz="1000" b="1" i="0" dirty="0">
                <a:solidFill>
                  <a:srgbClr val="35495E"/>
                </a:solidFill>
                <a:effectLst/>
                <a:latin typeface="Montserrat" panose="00000500000000000000" pitchFamily="2" charset="0"/>
              </a:rPr>
              <a:t>Digital knowledge assets or knowledge-based intellectual property.</a:t>
            </a:r>
          </a:p>
          <a:p>
            <a:pPr algn="l"/>
            <a:r>
              <a:rPr lang="en-US" sz="1000" b="0" i="0" dirty="0">
                <a:solidFill>
                  <a:srgbClr val="202124"/>
                </a:solidFill>
                <a:effectLst/>
                <a:latin typeface="arial" panose="020B0604020202020204" pitchFamily="34" charset="0"/>
              </a:rPr>
              <a:t>knowledge industry: </a:t>
            </a:r>
            <a:r>
              <a:rPr lang="en-US" sz="1000" b="1" i="0" dirty="0">
                <a:solidFill>
                  <a:srgbClr val="202124"/>
                </a:solidFill>
                <a:effectLst/>
                <a:latin typeface="arial" panose="020B0604020202020204" pitchFamily="34" charset="0"/>
              </a:rPr>
              <a:t>an industry whose success depends on having and using knowledge about a particular subject</a:t>
            </a:r>
            <a:endParaRPr lang="en-US" sz="1000" b="1" i="0" dirty="0">
              <a:solidFill>
                <a:srgbClr val="35495E"/>
              </a:solidFill>
              <a:effectLst/>
              <a:latin typeface="Montserrat" panose="00000500000000000000" pitchFamily="2" charset="0"/>
            </a:endParaRPr>
          </a:p>
          <a:p>
            <a:pPr algn="l"/>
            <a:endParaRPr lang="en-US" sz="1000" b="1" dirty="0">
              <a:solidFill>
                <a:srgbClr val="35495E"/>
              </a:solidFill>
              <a:latin typeface="Montserrat" panose="00000500000000000000" pitchFamily="2" charset="0"/>
            </a:endParaRPr>
          </a:p>
          <a:p>
            <a:pPr algn="l"/>
            <a:r>
              <a:rPr lang="en-US" sz="1000" b="0" i="0" dirty="0">
                <a:solidFill>
                  <a:srgbClr val="202124"/>
                </a:solidFill>
                <a:effectLst/>
                <a:latin typeface="arial" panose="020B0604020202020204" pitchFamily="34" charset="0"/>
              </a:rPr>
              <a:t>Knowledge-Based Services, commonly referred to as Advisory and Assistance Services (A&amp;AS), relate to </a:t>
            </a:r>
            <a:r>
              <a:rPr lang="en-US" sz="1000" b="1" i="0" dirty="0">
                <a:solidFill>
                  <a:srgbClr val="202124"/>
                </a:solidFill>
                <a:effectLst/>
                <a:latin typeface="arial" panose="020B0604020202020204" pitchFamily="34" charset="0"/>
              </a:rPr>
              <a:t>tasks that require the application of detailed processes or technical knowledge</a:t>
            </a:r>
            <a:r>
              <a:rPr lang="en-US" sz="1000" b="0" i="0" dirty="0">
                <a:solidFill>
                  <a:srgbClr val="202124"/>
                </a:solidFill>
                <a:effectLst/>
                <a:latin typeface="arial" panose="020B0604020202020204" pitchFamily="34" charset="0"/>
              </a:rPr>
              <a:t>.</a:t>
            </a:r>
            <a:endParaRPr lang="en-US" sz="1000" b="1" dirty="0">
              <a:solidFill>
                <a:srgbClr val="35495E"/>
              </a:solidFill>
              <a:latin typeface="Montserrat" panose="00000500000000000000" pitchFamily="2" charset="0"/>
            </a:endParaRPr>
          </a:p>
          <a:p>
            <a:pPr algn="l"/>
            <a:endParaRPr lang="en-US" sz="1000" b="1" dirty="0">
              <a:solidFill>
                <a:srgbClr val="35495E"/>
              </a:solidFill>
              <a:latin typeface="Montserrat" panose="00000500000000000000" pitchFamily="2" charset="0"/>
            </a:endParaRPr>
          </a:p>
          <a:p>
            <a:r>
              <a:rPr lang="en-US" sz="1000" b="1" i="0" dirty="0">
                <a:solidFill>
                  <a:srgbClr val="35495E"/>
                </a:solidFill>
                <a:effectLst/>
                <a:latin typeface="Montserrat" panose="00000500000000000000" pitchFamily="2" charset="0"/>
              </a:rPr>
              <a:t>Knowledge management is a managerial approach through which an organization collects, analyzes, systematizes, stores, and shares its knowledge assets or knowledge-based intellectual property.</a:t>
            </a:r>
          </a:p>
          <a:p>
            <a:endParaRPr lang="en-US" sz="1000" b="1" dirty="0">
              <a:solidFill>
                <a:srgbClr val="35495E"/>
              </a:solidFill>
              <a:latin typeface="Montserrat" panose="00000500000000000000" pitchFamily="2" charset="0"/>
            </a:endParaRPr>
          </a:p>
          <a:p>
            <a:pPr algn="l"/>
            <a:r>
              <a:rPr lang="en-US" sz="1000" b="0" i="0" dirty="0">
                <a:solidFill>
                  <a:srgbClr val="111111"/>
                </a:solidFill>
                <a:effectLst/>
                <a:latin typeface="SourceSansPro"/>
              </a:rPr>
              <a:t>Academic institutions, companies engaging in </a:t>
            </a:r>
            <a:r>
              <a:rPr lang="en-US" sz="1000" b="0" i="0" u="sng" dirty="0">
                <a:solidFill>
                  <a:srgbClr val="2C40D0"/>
                </a:solidFill>
                <a:effectLst/>
                <a:latin typeface="SourceSansPro"/>
                <a:hlinkClick r:id="rId6"/>
              </a:rPr>
              <a:t>research and development</a:t>
            </a:r>
            <a:r>
              <a:rPr lang="en-US" sz="1000" b="0" i="0" dirty="0">
                <a:solidFill>
                  <a:srgbClr val="111111"/>
                </a:solidFill>
                <a:effectLst/>
                <a:latin typeface="SourceSansPro"/>
              </a:rPr>
              <a:t> (R&amp;D), programmers developing new software and search engines for data, and health workers using digital data to improve treatments are all components of a knowledge economy.</a:t>
            </a:r>
          </a:p>
          <a:p>
            <a:pPr algn="l"/>
            <a:r>
              <a:rPr lang="en-US" sz="1000" b="0" i="0" dirty="0">
                <a:solidFill>
                  <a:srgbClr val="111111"/>
                </a:solidFill>
                <a:effectLst/>
                <a:latin typeface="SourceSansPro"/>
              </a:rPr>
              <a:t>These economy brokers pass on the results of their research to workers in more traditional fields, such as farmers who use software applications and digital solutions to manage their crops better, advanced technological-based medical procedures such as robot-assistant surgeries, or schools that provide digital study aids and online courses for students.</a:t>
            </a:r>
          </a:p>
          <a:p>
            <a:endParaRPr lang="en-US" sz="1000" b="1" i="0" dirty="0">
              <a:solidFill>
                <a:srgbClr val="35495E"/>
              </a:solidFill>
              <a:effectLst/>
              <a:latin typeface="Montserrat" panose="00000500000000000000" pitchFamily="2" charset="0"/>
            </a:endParaRPr>
          </a:p>
          <a:p>
            <a:pPr algn="l"/>
            <a:r>
              <a:rPr lang="en-US" sz="1000" b="0" i="0" dirty="0">
                <a:solidFill>
                  <a:srgbClr val="111111"/>
                </a:solidFill>
                <a:effectLst/>
                <a:latin typeface="Cabin-semi-bold"/>
              </a:rPr>
              <a:t>What Are the Most Valuable Skills in the Knowledge Economy?</a:t>
            </a:r>
          </a:p>
          <a:p>
            <a:pPr algn="l"/>
            <a:r>
              <a:rPr lang="en-US" sz="1000" b="0" i="0" dirty="0">
                <a:solidFill>
                  <a:srgbClr val="111111"/>
                </a:solidFill>
                <a:effectLst/>
                <a:latin typeface="SourceSansPro"/>
              </a:rPr>
              <a:t>While higher education and technical training are obvious assets, communication and teamwork are also essential skills for a knowledge-based economy, according to the </a:t>
            </a:r>
            <a:r>
              <a:rPr lang="en-US" sz="1000" b="0" i="0" u="sng" dirty="0">
                <a:solidFill>
                  <a:srgbClr val="2C40D0"/>
                </a:solidFill>
                <a:effectLst/>
                <a:latin typeface="SourceSansPro"/>
                <a:hlinkClick r:id="rId7"/>
              </a:rPr>
              <a:t>Organization for Economic Cooperation and Development</a:t>
            </a:r>
            <a:r>
              <a:rPr lang="en-US" sz="1000" b="0" i="0" dirty="0">
                <a:solidFill>
                  <a:srgbClr val="111111"/>
                </a:solidFill>
                <a:effectLst/>
                <a:latin typeface="SourceSansPro"/>
              </a:rPr>
              <a:t>. Since it is unlikely that any single knowledge worker can generate groundbreaking innovations alone, these interpersonal and workplace competencies are essential to surviving in a knowledge-based workplace</a:t>
            </a:r>
          </a:p>
          <a:p>
            <a:pPr algn="l"/>
            <a:endParaRPr lang="en-US" sz="1000" dirty="0">
              <a:solidFill>
                <a:srgbClr val="111111"/>
              </a:solidFill>
              <a:latin typeface="SourceSansPro"/>
            </a:endParaRPr>
          </a:p>
          <a:p>
            <a:pPr algn="l"/>
            <a:r>
              <a:rPr lang="en-US" sz="1000" b="0" i="0" dirty="0">
                <a:solidFill>
                  <a:srgbClr val="111111"/>
                </a:solidFill>
                <a:effectLst/>
                <a:latin typeface="SourceSansPro"/>
                <a:hlinkClick r:id="rId8"/>
              </a:rPr>
              <a:t>https://www.springboard.com/blog/business-and-marketing/creator-economy/</a:t>
            </a:r>
            <a:endParaRPr lang="en-US" sz="1000" b="0" i="0" dirty="0">
              <a:solidFill>
                <a:srgbClr val="111111"/>
              </a:solidFill>
              <a:effectLst/>
              <a:latin typeface="SourceSansPro"/>
            </a:endParaRPr>
          </a:p>
          <a:p>
            <a:pPr algn="l"/>
            <a:r>
              <a:rPr lang="en-US" sz="1000" b="0" i="0" dirty="0">
                <a:solidFill>
                  <a:srgbClr val="000000"/>
                </a:solidFill>
                <a:effectLst/>
                <a:latin typeface="Roboto" panose="02000000000000000000" pitchFamily="2" charset="0"/>
              </a:rPr>
              <a:t>Research shows that millennials don’t respond to </a:t>
            </a:r>
            <a:r>
              <a:rPr lang="en-US" sz="1000" b="0" i="0" u="none" strike="noStrike" dirty="0">
                <a:solidFill>
                  <a:srgbClr val="4F8AB0"/>
                </a:solidFill>
                <a:effectLst/>
                <a:latin typeface="Roboto" panose="02000000000000000000" pitchFamily="2" charset="0"/>
                <a:hlinkClick r:id="rId9"/>
              </a:rPr>
              <a:t>traditional advertising</a:t>
            </a:r>
            <a:r>
              <a:rPr lang="en-US" sz="1000" b="0" i="0" dirty="0">
                <a:solidFill>
                  <a:srgbClr val="000000"/>
                </a:solidFill>
                <a:effectLst/>
                <a:latin typeface="Roboto" panose="02000000000000000000" pitchFamily="2" charset="0"/>
              </a:rPr>
              <a:t>, which makes influencer partnerships a crucial part of a brand’s marketing strategy. Creators can also sell content such as </a:t>
            </a:r>
            <a:r>
              <a:rPr lang="en-US" sz="1000" b="0" i="0" dirty="0" err="1">
                <a:solidFill>
                  <a:srgbClr val="000000"/>
                </a:solidFill>
                <a:effectLst/>
                <a:latin typeface="Roboto" panose="02000000000000000000" pitchFamily="2" charset="0"/>
              </a:rPr>
              <a:t>ebooks</a:t>
            </a:r>
            <a:r>
              <a:rPr lang="en-US" sz="1000" b="0" i="0" dirty="0">
                <a:solidFill>
                  <a:srgbClr val="000000"/>
                </a:solidFill>
                <a:effectLst/>
                <a:latin typeface="Roboto" panose="02000000000000000000" pitchFamily="2" charset="0"/>
              </a:rPr>
              <a:t>, courses, podcasts, and newsletters on their own website in exchange for a monthly subscription, pay-per-view, or donation. </a:t>
            </a:r>
          </a:p>
          <a:p>
            <a:pPr algn="l"/>
            <a:r>
              <a:rPr lang="en-US" sz="1000" b="0" i="0" dirty="0">
                <a:solidFill>
                  <a:srgbClr val="111111"/>
                </a:solidFill>
                <a:effectLst/>
                <a:latin typeface="SourceSansPro"/>
                <a:hlinkClick r:id="rId10"/>
              </a:rPr>
              <a:t>https://www.robosoftin.com/blog/creator-economy-and-role-of-digital-experience</a:t>
            </a:r>
            <a:endParaRPr lang="en-US" sz="1000" b="0" i="0" dirty="0">
              <a:solidFill>
                <a:srgbClr val="111111"/>
              </a:solidFill>
              <a:effectLst/>
              <a:latin typeface="SourceSansPro"/>
            </a:endParaRPr>
          </a:p>
        </p:txBody>
      </p:sp>
      <p:sp>
        <p:nvSpPr>
          <p:cNvPr id="15" name="TextBox 14">
            <a:extLst>
              <a:ext uri="{FF2B5EF4-FFF2-40B4-BE49-F238E27FC236}">
                <a16:creationId xmlns:a16="http://schemas.microsoft.com/office/drawing/2014/main" id="{B788F02B-635C-0170-E8E5-6BC0AFD73F88}"/>
              </a:ext>
            </a:extLst>
          </p:cNvPr>
          <p:cNvSpPr txBox="1"/>
          <p:nvPr/>
        </p:nvSpPr>
        <p:spPr>
          <a:xfrm>
            <a:off x="87521" y="2282627"/>
            <a:ext cx="1551709" cy="646331"/>
          </a:xfrm>
          <a:prstGeom prst="rect">
            <a:avLst/>
          </a:prstGeom>
          <a:noFill/>
        </p:spPr>
        <p:txBody>
          <a:bodyPr wrap="square" rtlCol="0">
            <a:spAutoFit/>
          </a:bodyPr>
          <a:lstStyle/>
          <a:p>
            <a:r>
              <a:rPr lang="en-US" dirty="0"/>
              <a:t>RESEARCH FOR WEBINAR</a:t>
            </a:r>
          </a:p>
        </p:txBody>
      </p:sp>
      <p:sp>
        <p:nvSpPr>
          <p:cNvPr id="16" name="TextBox 15">
            <a:extLst>
              <a:ext uri="{FF2B5EF4-FFF2-40B4-BE49-F238E27FC236}">
                <a16:creationId xmlns:a16="http://schemas.microsoft.com/office/drawing/2014/main" id="{38F31B18-1663-B984-BD63-2A35C536A15C}"/>
              </a:ext>
            </a:extLst>
          </p:cNvPr>
          <p:cNvSpPr txBox="1"/>
          <p:nvPr/>
        </p:nvSpPr>
        <p:spPr>
          <a:xfrm>
            <a:off x="185897" y="4376089"/>
            <a:ext cx="1930528" cy="369332"/>
          </a:xfrm>
          <a:prstGeom prst="rect">
            <a:avLst/>
          </a:prstGeom>
          <a:noFill/>
        </p:spPr>
        <p:txBody>
          <a:bodyPr wrap="none" rtlCol="0">
            <a:spAutoFit/>
          </a:bodyPr>
          <a:lstStyle/>
          <a:p>
            <a:r>
              <a:rPr lang="en-US" dirty="0"/>
              <a:t>CREATORPRENEUR</a:t>
            </a:r>
          </a:p>
        </p:txBody>
      </p:sp>
      <p:sp>
        <p:nvSpPr>
          <p:cNvPr id="2" name="TextBox 1">
            <a:extLst>
              <a:ext uri="{FF2B5EF4-FFF2-40B4-BE49-F238E27FC236}">
                <a16:creationId xmlns:a16="http://schemas.microsoft.com/office/drawing/2014/main" id="{59A66229-11B2-26BD-5F00-C876364D50BD}"/>
              </a:ext>
            </a:extLst>
          </p:cNvPr>
          <p:cNvSpPr txBox="1"/>
          <p:nvPr/>
        </p:nvSpPr>
        <p:spPr>
          <a:xfrm>
            <a:off x="9277260" y="1847555"/>
            <a:ext cx="2689839" cy="307777"/>
          </a:xfrm>
          <a:prstGeom prst="rect">
            <a:avLst/>
          </a:prstGeom>
          <a:noFill/>
        </p:spPr>
        <p:txBody>
          <a:bodyPr wrap="none" rtlCol="0">
            <a:spAutoFit/>
          </a:bodyPr>
          <a:lstStyle/>
          <a:p>
            <a:r>
              <a:rPr lang="en-US" sz="1400" dirty="0"/>
              <a:t>104 $Bn Industry – 50 </a:t>
            </a:r>
            <a:r>
              <a:rPr lang="en-US" sz="1400" dirty="0" err="1"/>
              <a:t>mn</a:t>
            </a:r>
            <a:r>
              <a:rPr lang="en-US" sz="1400" dirty="0"/>
              <a:t> creators</a:t>
            </a:r>
          </a:p>
        </p:txBody>
      </p:sp>
      <p:sp>
        <p:nvSpPr>
          <p:cNvPr id="18" name="TextBox 17">
            <a:extLst>
              <a:ext uri="{FF2B5EF4-FFF2-40B4-BE49-F238E27FC236}">
                <a16:creationId xmlns:a16="http://schemas.microsoft.com/office/drawing/2014/main" id="{579BF029-8917-9EA8-A8DC-C52B670EA551}"/>
              </a:ext>
            </a:extLst>
          </p:cNvPr>
          <p:cNvSpPr txBox="1"/>
          <p:nvPr/>
        </p:nvSpPr>
        <p:spPr>
          <a:xfrm>
            <a:off x="9209452" y="1367000"/>
            <a:ext cx="2982548" cy="369332"/>
          </a:xfrm>
          <a:prstGeom prst="rect">
            <a:avLst/>
          </a:prstGeom>
          <a:noFill/>
        </p:spPr>
        <p:txBody>
          <a:bodyPr wrap="none" rtlCol="0">
            <a:spAutoFit/>
          </a:bodyPr>
          <a:lstStyle/>
          <a:p>
            <a:r>
              <a:rPr lang="en-US" dirty="0"/>
              <a:t>Globalnewswire23  June 2021</a:t>
            </a:r>
          </a:p>
        </p:txBody>
      </p:sp>
    </p:spTree>
    <p:extLst>
      <p:ext uri="{BB962C8B-B14F-4D97-AF65-F5344CB8AC3E}">
        <p14:creationId xmlns:p14="http://schemas.microsoft.com/office/powerpoint/2010/main" val="344076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658167" y="781129"/>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
        <p:nvSpPr>
          <p:cNvPr id="4" name="TextBox 3">
            <a:extLst>
              <a:ext uri="{FF2B5EF4-FFF2-40B4-BE49-F238E27FC236}">
                <a16:creationId xmlns:a16="http://schemas.microsoft.com/office/drawing/2014/main" id="{7517E86E-6CE0-EDA5-701D-482A8F420695}"/>
              </a:ext>
            </a:extLst>
          </p:cNvPr>
          <p:cNvSpPr txBox="1"/>
          <p:nvPr/>
        </p:nvSpPr>
        <p:spPr>
          <a:xfrm>
            <a:off x="3100224" y="1476872"/>
            <a:ext cx="5601907" cy="3432927"/>
          </a:xfrm>
          <a:prstGeom prst="rect">
            <a:avLst/>
          </a:prstGeom>
          <a:noFill/>
        </p:spPr>
        <p:txBody>
          <a:bodyPr wrap="square" rtlCol="0">
            <a:spAutoFit/>
          </a:bodyPr>
          <a:lstStyle/>
          <a:p>
            <a:pPr>
              <a:lnSpc>
                <a:spcPct val="250000"/>
              </a:lnSpc>
            </a:pPr>
            <a:r>
              <a:rPr lang="en-US" dirty="0">
                <a:latin typeface="Copperplate Gothic Bold" panose="020E0705020206020404" pitchFamily="34" charset="0"/>
              </a:rPr>
              <a:t>SUCCESS FORMULA :</a:t>
            </a:r>
          </a:p>
          <a:p>
            <a:pPr marL="342900" indent="-342900">
              <a:lnSpc>
                <a:spcPct val="250000"/>
              </a:lnSpc>
              <a:buFont typeface="+mj-lt"/>
              <a:buAutoNum type="arabicPeriod"/>
            </a:pPr>
            <a:r>
              <a:rPr lang="en-US" dirty="0">
                <a:latin typeface="Century Gothic" panose="020B0502020202020204" pitchFamily="34" charset="0"/>
              </a:rPr>
              <a:t>SOMETHING YOU HAVE	 </a:t>
            </a:r>
            <a:r>
              <a:rPr lang="en-US" b="1" dirty="0">
                <a:solidFill>
                  <a:schemeClr val="accent1"/>
                </a:solidFill>
                <a:latin typeface="Century Gothic" panose="020B0502020202020204" pitchFamily="34" charset="0"/>
              </a:rPr>
              <a:t>: PASSION</a:t>
            </a:r>
          </a:p>
          <a:p>
            <a:pPr marL="342900" indent="-342900">
              <a:lnSpc>
                <a:spcPct val="250000"/>
              </a:lnSpc>
              <a:buAutoNum type="arabicPeriod"/>
            </a:pPr>
            <a:r>
              <a:rPr lang="en-US" dirty="0">
                <a:latin typeface="Century Gothic" panose="020B0502020202020204" pitchFamily="34" charset="0"/>
              </a:rPr>
              <a:t>SOMETHING YOU KNOW 	</a:t>
            </a:r>
            <a:r>
              <a:rPr lang="en-US" b="1" dirty="0">
                <a:solidFill>
                  <a:schemeClr val="accent1"/>
                </a:solidFill>
                <a:latin typeface="Century Gothic" panose="020B0502020202020204" pitchFamily="34" charset="0"/>
              </a:rPr>
              <a:t>: SKILL</a:t>
            </a:r>
          </a:p>
          <a:p>
            <a:pPr marL="342900" indent="-342900">
              <a:lnSpc>
                <a:spcPct val="250000"/>
              </a:lnSpc>
              <a:buAutoNum type="arabicPeriod"/>
            </a:pPr>
            <a:r>
              <a:rPr lang="en-US" dirty="0">
                <a:latin typeface="Century Gothic" panose="020B0502020202020204" pitchFamily="34" charset="0"/>
              </a:rPr>
              <a:t>SOMETHING YOU CAN LEARN </a:t>
            </a:r>
            <a:r>
              <a:rPr lang="en-US" b="1" dirty="0">
                <a:solidFill>
                  <a:schemeClr val="accent1"/>
                </a:solidFill>
                <a:latin typeface="Century Gothic" panose="020B0502020202020204" pitchFamily="34" charset="0"/>
              </a:rPr>
              <a:t>: EDUCATION</a:t>
            </a:r>
          </a:p>
          <a:p>
            <a:pPr>
              <a:lnSpc>
                <a:spcPct val="250000"/>
              </a:lnSpc>
            </a:pPr>
            <a:r>
              <a:rPr lang="en-US" dirty="0">
                <a:latin typeface="Century Gothic" panose="020B0502020202020204" pitchFamily="34" charset="0"/>
              </a:rPr>
              <a:t>REST IS </a:t>
            </a:r>
            <a:r>
              <a:rPr lang="en-US" b="1" dirty="0">
                <a:solidFill>
                  <a:schemeClr val="accent1"/>
                </a:solidFill>
                <a:latin typeface="Century Gothic" panose="020B0502020202020204" pitchFamily="34" charset="0"/>
              </a:rPr>
              <a:t>EXPERIENCE</a:t>
            </a:r>
            <a:r>
              <a:rPr lang="en-US" dirty="0">
                <a:latin typeface="Century Gothic" panose="020B0502020202020204" pitchFamily="34" charset="0"/>
              </a:rPr>
              <a:t> &amp; </a:t>
            </a:r>
            <a:r>
              <a:rPr lang="en-US" b="1" dirty="0">
                <a:solidFill>
                  <a:schemeClr val="accent1"/>
                </a:solidFill>
                <a:latin typeface="Century Gothic" panose="020B0502020202020204" pitchFamily="34" charset="0"/>
              </a:rPr>
              <a:t>WORKING</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HARD</a:t>
            </a:r>
            <a:r>
              <a:rPr lang="en-US" dirty="0">
                <a:latin typeface="Century Gothic" panose="020B0502020202020204" pitchFamily="34" charset="0"/>
              </a:rPr>
              <a:t>, </a:t>
            </a:r>
            <a:r>
              <a:rPr lang="en-US" b="1" dirty="0">
                <a:solidFill>
                  <a:schemeClr val="accent1"/>
                </a:solidFill>
                <a:latin typeface="Century Gothic" panose="020B0502020202020204" pitchFamily="34" charset="0"/>
              </a:rPr>
              <a:t>SMARTLY</a:t>
            </a:r>
          </a:p>
        </p:txBody>
      </p:sp>
      <p:pic>
        <p:nvPicPr>
          <p:cNvPr id="5" name="Picture 4">
            <a:extLst>
              <a:ext uri="{FF2B5EF4-FFF2-40B4-BE49-F238E27FC236}">
                <a16:creationId xmlns:a16="http://schemas.microsoft.com/office/drawing/2014/main" id="{F87EABDF-2437-DD50-D887-E31D707A0E38}"/>
              </a:ext>
            </a:extLst>
          </p:cNvPr>
          <p:cNvPicPr>
            <a:picLocks noChangeAspect="1"/>
          </p:cNvPicPr>
          <p:nvPr/>
        </p:nvPicPr>
        <p:blipFill>
          <a:blip r:embed="rId2"/>
          <a:stretch>
            <a:fillRect/>
          </a:stretch>
        </p:blipFill>
        <p:spPr>
          <a:xfrm>
            <a:off x="2658167" y="2308138"/>
            <a:ext cx="6239746" cy="30770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453553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72017444-BB39-30F6-CB79-2F90E08C82FC}"/>
              </a:ext>
            </a:extLst>
          </p:cNvPr>
          <p:cNvSpPr txBox="1"/>
          <p:nvPr/>
        </p:nvSpPr>
        <p:spPr>
          <a:xfrm>
            <a:off x="1846947" y="1626373"/>
            <a:ext cx="10186607" cy="418576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rPr>
              <a:t>Understanding Knowledge Business: </a:t>
            </a:r>
            <a:br>
              <a:rPr lang="en-US" dirty="0"/>
            </a:br>
            <a:r>
              <a:rPr lang="en-US" dirty="0"/>
              <a:t>Application of knowledge and processes – </a:t>
            </a:r>
            <a:r>
              <a:rPr lang="en-US" dirty="0" err="1"/>
              <a:t>e.g</a:t>
            </a:r>
            <a:r>
              <a:rPr lang="en-US" dirty="0"/>
              <a:t> Advisory</a:t>
            </a:r>
            <a:br>
              <a:rPr lang="en-US" dirty="0"/>
            </a:br>
            <a:endParaRPr lang="en-US" dirty="0"/>
          </a:p>
          <a:p>
            <a:pPr marL="285750" indent="-285750">
              <a:buFont typeface="Arial" panose="020B0604020202020204" pitchFamily="34" charset="0"/>
              <a:buChar char="•"/>
            </a:pPr>
            <a:r>
              <a:rPr lang="en-US" dirty="0">
                <a:solidFill>
                  <a:schemeClr val="accent1"/>
                </a:solidFill>
              </a:rPr>
              <a:t>The Creator Economy: </a:t>
            </a:r>
            <a:br>
              <a:rPr lang="en-US" dirty="0"/>
            </a:br>
            <a:r>
              <a:rPr lang="en-US" sz="1600" b="0" i="0" dirty="0">
                <a:solidFill>
                  <a:srgbClr val="202122"/>
                </a:solidFill>
                <a:effectLst/>
                <a:latin typeface="Arial" panose="020B0604020202020204" pitchFamily="34" charset="0"/>
              </a:rPr>
              <a:t>Technology facilitated economy that enables creators to earn revenue from their creation – </a:t>
            </a:r>
            <a:r>
              <a:rPr lang="en-US" sz="1600" b="0" i="0" dirty="0" err="1">
                <a:solidFill>
                  <a:srgbClr val="202122"/>
                </a:solidFill>
                <a:effectLst/>
                <a:latin typeface="Arial" panose="020B0604020202020204" pitchFamily="34" charset="0"/>
              </a:rPr>
              <a:t>e.g</a:t>
            </a:r>
            <a:r>
              <a:rPr lang="en-US" sz="1600" b="0" i="0" dirty="0">
                <a:solidFill>
                  <a:srgbClr val="202122"/>
                </a:solidFill>
                <a:effectLst/>
                <a:latin typeface="Arial" panose="020B0604020202020204" pitchFamily="34" charset="0"/>
              </a:rPr>
              <a:t> influencers</a:t>
            </a:r>
            <a:br>
              <a:rPr lang="en-US" sz="1600" b="0" i="0" dirty="0">
                <a:solidFill>
                  <a:srgbClr val="202122"/>
                </a:solidFill>
                <a:effectLst/>
                <a:latin typeface="Arial" panose="020B0604020202020204" pitchFamily="34" charset="0"/>
              </a:rPr>
            </a:br>
            <a:endParaRPr lang="en-US" sz="1600" dirty="0"/>
          </a:p>
          <a:p>
            <a:pPr marL="285750" indent="-285750">
              <a:buFont typeface="Arial" panose="020B0604020202020204" pitchFamily="34" charset="0"/>
              <a:buChar char="•"/>
            </a:pPr>
            <a:r>
              <a:rPr lang="en-US" dirty="0">
                <a:solidFill>
                  <a:schemeClr val="accent1"/>
                </a:solidFill>
              </a:rPr>
              <a:t>Business Models : </a:t>
            </a:r>
            <a:br>
              <a:rPr lang="en-US" dirty="0"/>
            </a:br>
            <a:r>
              <a:rPr lang="en-US" dirty="0"/>
              <a:t>[GOODs : </a:t>
            </a:r>
            <a:r>
              <a:rPr lang="en-US" dirty="0" err="1"/>
              <a:t>Mfg</a:t>
            </a:r>
            <a:r>
              <a:rPr lang="en-US" dirty="0"/>
              <a:t> : B2C, D2C, B2B]  &amp; [SERVICES: Distribution, Retail|B2C, D2C, B2B, Aggregators, Franchise]</a:t>
            </a:r>
            <a:br>
              <a:rPr lang="en-US" dirty="0"/>
            </a:br>
            <a:endParaRPr lang="en-US" dirty="0"/>
          </a:p>
          <a:p>
            <a:pPr marL="285750" indent="-285750">
              <a:buFont typeface="Arial" panose="020B0604020202020204" pitchFamily="34" charset="0"/>
              <a:buChar char="•"/>
            </a:pPr>
            <a:r>
              <a:rPr lang="en-US" dirty="0">
                <a:solidFill>
                  <a:schemeClr val="accent1"/>
                </a:solidFill>
              </a:rPr>
              <a:t>Reasons for Failure: </a:t>
            </a:r>
            <a:br>
              <a:rPr lang="en-US" dirty="0"/>
            </a:br>
            <a:r>
              <a:rPr lang="en-US" dirty="0"/>
              <a:t>Lacking Process, Lack of Resources, Lacking a Mission, Initiation/Complacency, Lack of Experience</a:t>
            </a:r>
            <a:br>
              <a:rPr lang="en-US" dirty="0"/>
            </a:br>
            <a:endParaRPr lang="en-US" dirty="0"/>
          </a:p>
          <a:p>
            <a:pPr marL="285750" indent="-285750">
              <a:buFont typeface="Arial" panose="020B0604020202020204" pitchFamily="34" charset="0"/>
              <a:buChar char="•"/>
            </a:pPr>
            <a:r>
              <a:rPr lang="en-US" dirty="0">
                <a:solidFill>
                  <a:schemeClr val="accent1"/>
                </a:solidFill>
              </a:rPr>
              <a:t>Principles for Success: </a:t>
            </a:r>
            <a:br>
              <a:rPr lang="en-US" dirty="0"/>
            </a:br>
            <a:r>
              <a:rPr lang="en-US" dirty="0"/>
              <a:t>Education, Risk Taking Capabilities, Problem Solver Attitude, Sales as a Service, Automate to Scale, RISE to Grow, </a:t>
            </a: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658167" y="781129"/>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705996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3" name="TextBox 2">
            <a:extLst>
              <a:ext uri="{FF2B5EF4-FFF2-40B4-BE49-F238E27FC236}">
                <a16:creationId xmlns:a16="http://schemas.microsoft.com/office/drawing/2014/main" id="{72017444-BB39-30F6-CB79-2F90E08C82FC}"/>
              </a:ext>
            </a:extLst>
          </p:cNvPr>
          <p:cNvSpPr txBox="1"/>
          <p:nvPr/>
        </p:nvSpPr>
        <p:spPr>
          <a:xfrm>
            <a:off x="1846947" y="1636050"/>
            <a:ext cx="10186607" cy="446276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rPr>
              <a:t>Categorize Yourself : 3 Ways</a:t>
            </a:r>
            <a:br>
              <a:rPr lang="en-US" dirty="0"/>
            </a:br>
            <a:r>
              <a:rPr lang="en-US" dirty="0"/>
              <a:t>Novice | Expert | Master &amp; Pioneer</a:t>
            </a:r>
            <a:br>
              <a:rPr lang="en-US" dirty="0"/>
            </a:br>
            <a:endParaRPr lang="en-US" dirty="0"/>
          </a:p>
          <a:p>
            <a:pPr marL="285750" indent="-285750">
              <a:buFont typeface="Arial" panose="020B0604020202020204" pitchFamily="34" charset="0"/>
              <a:buChar char="•"/>
            </a:pPr>
            <a:r>
              <a:rPr lang="en-US" dirty="0">
                <a:solidFill>
                  <a:schemeClr val="accent1"/>
                </a:solidFill>
              </a:rPr>
              <a:t>The ecosystem in the Digital World</a:t>
            </a:r>
            <a:br>
              <a:rPr lang="en-US" dirty="0"/>
            </a:br>
            <a:r>
              <a:rPr lang="en-US" sz="1600" dirty="0" err="1"/>
              <a:t>Website|LMS|Commn</a:t>
            </a:r>
            <a:r>
              <a:rPr lang="en-US" sz="1600" dirty="0"/>
              <a:t> </a:t>
            </a:r>
            <a:r>
              <a:rPr lang="en-US" sz="1600" dirty="0" err="1"/>
              <a:t>System|Sales</a:t>
            </a:r>
            <a:r>
              <a:rPr lang="en-US" sz="1600" dirty="0"/>
              <a:t> </a:t>
            </a:r>
            <a:r>
              <a:rPr lang="en-US" sz="1600" dirty="0" err="1"/>
              <a:t>System|Community</a:t>
            </a:r>
            <a:r>
              <a:rPr lang="en-US" sz="1600" dirty="0"/>
              <a:t> </a:t>
            </a:r>
            <a:r>
              <a:rPr lang="en-US" sz="1600" dirty="0" err="1"/>
              <a:t>Building|Payment</a:t>
            </a:r>
            <a:r>
              <a:rPr lang="en-US" sz="1600" dirty="0"/>
              <a:t> </a:t>
            </a:r>
            <a:r>
              <a:rPr lang="en-US" sz="1600" dirty="0" err="1"/>
              <a:t>System|Automation</a:t>
            </a:r>
            <a:r>
              <a:rPr lang="en-US" sz="1600" dirty="0"/>
              <a:t> &amp; Integration</a:t>
            </a:r>
            <a:br>
              <a:rPr lang="en-US" sz="1600" dirty="0"/>
            </a:br>
            <a:endParaRPr lang="en-US" sz="1600" dirty="0"/>
          </a:p>
          <a:p>
            <a:pPr marL="285750" indent="-285750">
              <a:buFont typeface="Arial" panose="020B0604020202020204" pitchFamily="34" charset="0"/>
              <a:buChar char="•"/>
            </a:pPr>
            <a:r>
              <a:rPr lang="en-US" dirty="0">
                <a:solidFill>
                  <a:schemeClr val="accent1"/>
                </a:solidFill>
              </a:rPr>
              <a:t>Delivering Expertise: </a:t>
            </a:r>
            <a:br>
              <a:rPr lang="en-US" dirty="0"/>
            </a:br>
            <a:r>
              <a:rPr lang="en-US" dirty="0"/>
              <a:t>Do it For You | Do It With You | 121 Coaching |Group Coaching | Digital Ecosystem</a:t>
            </a:r>
            <a:br>
              <a:rPr lang="en-US" dirty="0"/>
            </a:br>
            <a:endParaRPr lang="en-US" dirty="0"/>
          </a:p>
          <a:p>
            <a:pPr marL="285750" indent="-285750">
              <a:buFont typeface="Arial" panose="020B0604020202020204" pitchFamily="34" charset="0"/>
              <a:buChar char="•"/>
            </a:pPr>
            <a:r>
              <a:rPr lang="en-US" dirty="0">
                <a:solidFill>
                  <a:schemeClr val="accent1"/>
                </a:solidFill>
              </a:rPr>
              <a:t>Pillars To Rise: 4</a:t>
            </a:r>
            <a:br>
              <a:rPr lang="en-US" dirty="0"/>
            </a:br>
            <a:r>
              <a:rPr lang="en-US" dirty="0"/>
              <a:t>Passion: Knowledge, Purpose, Skill, Desire  |   Foundation: Goals, Mind, Habit, Activities</a:t>
            </a:r>
            <a:br>
              <a:rPr lang="en-US" dirty="0"/>
            </a:br>
            <a:endParaRPr lang="en-US" dirty="0"/>
          </a:p>
          <a:p>
            <a:pPr marL="285750" indent="-285750">
              <a:buFont typeface="Arial" panose="020B0604020202020204" pitchFamily="34" charset="0"/>
              <a:buChar char="•"/>
            </a:pPr>
            <a:r>
              <a:rPr lang="en-US" dirty="0">
                <a:solidFill>
                  <a:schemeClr val="accent1"/>
                </a:solidFill>
              </a:rPr>
              <a:t>RISE UP Model</a:t>
            </a:r>
            <a:br>
              <a:rPr lang="en-US" dirty="0"/>
            </a:br>
            <a:r>
              <a:rPr lang="en-US" dirty="0"/>
              <a:t>LIVE | STRIVE | THRIVE : Result Planning, Innovate &amp; Create, Sales &amp; Mktg as a Service, Earning Management , Utilize and Diversify, Pioneering</a:t>
            </a:r>
            <a:br>
              <a:rPr lang="en-US" dirty="0"/>
            </a:br>
            <a:endParaRPr lang="en-US" dirty="0"/>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 name="TextBox 1">
            <a:extLst>
              <a:ext uri="{FF2B5EF4-FFF2-40B4-BE49-F238E27FC236}">
                <a16:creationId xmlns:a16="http://schemas.microsoft.com/office/drawing/2014/main" id="{45F264A4-F7F4-EBEC-AF78-518A7B2871C1}"/>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2528020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MODEL ORIENTATION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272760" cy="1147376"/>
            <a:chOff x="6690099" y="5408939"/>
            <a:chExt cx="427276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1006911" cy="1681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ACTIVITIES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TextBox 1">
            <a:extLst>
              <a:ext uri="{FF2B5EF4-FFF2-40B4-BE49-F238E27FC236}">
                <a16:creationId xmlns:a16="http://schemas.microsoft.com/office/drawing/2014/main" id="{47EC7E1C-E6EE-39B6-079B-28A8F635258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7" name="TextBox 16">
            <a:extLst>
              <a:ext uri="{FF2B5EF4-FFF2-40B4-BE49-F238E27FC236}">
                <a16:creationId xmlns:a16="http://schemas.microsoft.com/office/drawing/2014/main" id="{A8C45560-DC5A-31FA-FAC3-BC624F674B1C}"/>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4163877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GOVERNANCE</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180250" cy="1147376"/>
            <a:chOff x="6690099" y="5408939"/>
            <a:chExt cx="418025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914401" cy="175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EVENTS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Rectangle 1">
            <a:extLst>
              <a:ext uri="{FF2B5EF4-FFF2-40B4-BE49-F238E27FC236}">
                <a16:creationId xmlns:a16="http://schemas.microsoft.com/office/drawing/2014/main" id="{D084FE88-D28F-B583-785C-E9CB058D758E}"/>
              </a:ext>
            </a:extLst>
          </p:cNvPr>
          <p:cNvSpPr/>
          <p:nvPr/>
        </p:nvSpPr>
        <p:spPr>
          <a:xfrm>
            <a:off x="8536018" y="1323140"/>
            <a:ext cx="3428076" cy="40274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6D734E51-ED48-0733-5EA2-A65C6E231F40}"/>
              </a:ext>
            </a:extLst>
          </p:cNvPr>
          <p:cNvSpPr txBox="1"/>
          <p:nvPr/>
        </p:nvSpPr>
        <p:spPr>
          <a:xfrm>
            <a:off x="8746459" y="1398332"/>
            <a:ext cx="3045669" cy="3941720"/>
          </a:xfrm>
          <a:prstGeom prst="rect">
            <a:avLst/>
          </a:prstGeom>
          <a:noFill/>
        </p:spPr>
        <p:txBody>
          <a:bodyPr wrap="square" rtlCol="0">
            <a:spAutoFit/>
          </a:bodyPr>
          <a:lstStyle/>
          <a:p>
            <a:pPr>
              <a:lnSpc>
                <a:spcPct val="150000"/>
              </a:lnSpc>
            </a:pPr>
            <a:r>
              <a:rPr lang="en-US" sz="1200" b="1" dirty="0"/>
              <a:t>GOVERNANCE</a:t>
            </a:r>
            <a:r>
              <a:rPr lang="en-US" sz="1200" dirty="0"/>
              <a:t>:</a:t>
            </a:r>
          </a:p>
          <a:p>
            <a:pPr marL="285750" indent="-285750">
              <a:lnSpc>
                <a:spcPct val="150000"/>
              </a:lnSpc>
              <a:buFont typeface="Arial" panose="020B0604020202020204" pitchFamily="34" charset="0"/>
              <a:buChar char="•"/>
            </a:pPr>
            <a:r>
              <a:rPr lang="en-US" sz="1200" dirty="0"/>
              <a:t>Weekly Inner Circle Meet: 1.5 </a:t>
            </a:r>
            <a:r>
              <a:rPr lang="en-US" sz="1200" dirty="0" err="1"/>
              <a:t>hr</a:t>
            </a:r>
            <a:endParaRPr lang="en-US" sz="1200" dirty="0"/>
          </a:p>
          <a:p>
            <a:pPr marL="742950" lvl="1" indent="-285750">
              <a:lnSpc>
                <a:spcPct val="150000"/>
              </a:lnSpc>
              <a:buFont typeface="Arial" panose="020B0604020202020204" pitchFamily="34" charset="0"/>
              <a:buChar char="•"/>
            </a:pPr>
            <a:r>
              <a:rPr lang="en-US" sz="1200" dirty="0"/>
              <a:t>For clarifications</a:t>
            </a:r>
          </a:p>
          <a:p>
            <a:pPr marL="742950" lvl="1" indent="-285750">
              <a:lnSpc>
                <a:spcPct val="150000"/>
              </a:lnSpc>
              <a:buFont typeface="Arial" panose="020B0604020202020204" pitchFamily="34" charset="0"/>
              <a:buChar char="•"/>
            </a:pPr>
            <a:r>
              <a:rPr lang="en-US" sz="1200" dirty="0"/>
              <a:t>Feedback </a:t>
            </a:r>
          </a:p>
          <a:p>
            <a:pPr marL="742950" lvl="1" indent="-285750">
              <a:lnSpc>
                <a:spcPct val="150000"/>
              </a:lnSpc>
              <a:buFont typeface="Arial" panose="020B0604020202020204" pitchFamily="34" charset="0"/>
              <a:buChar char="•"/>
            </a:pPr>
            <a:r>
              <a:rPr lang="en-US" sz="1200" dirty="0"/>
              <a:t>Support</a:t>
            </a:r>
          </a:p>
          <a:p>
            <a:pPr marL="285750" indent="-285750">
              <a:lnSpc>
                <a:spcPct val="150000"/>
              </a:lnSpc>
              <a:buFont typeface="Arial" panose="020B0604020202020204" pitchFamily="34" charset="0"/>
              <a:buChar char="•"/>
            </a:pPr>
            <a:r>
              <a:rPr lang="en-US" sz="1200" dirty="0"/>
              <a:t>Monthly Challenge Achievers Club: 1.5hr</a:t>
            </a:r>
          </a:p>
          <a:p>
            <a:pPr marL="742950" lvl="1" indent="-285750">
              <a:lnSpc>
                <a:spcPct val="150000"/>
              </a:lnSpc>
              <a:buFont typeface="Arial" panose="020B0604020202020204" pitchFamily="34" charset="0"/>
              <a:buChar char="•"/>
            </a:pPr>
            <a:r>
              <a:rPr lang="en-US" sz="1200" dirty="0"/>
              <a:t> Practicals / Hacks</a:t>
            </a:r>
          </a:p>
          <a:p>
            <a:pPr marL="742950" lvl="1" indent="-285750">
              <a:lnSpc>
                <a:spcPct val="150000"/>
              </a:lnSpc>
              <a:buFont typeface="Arial" panose="020B0604020202020204" pitchFamily="34" charset="0"/>
              <a:buChar char="•"/>
            </a:pPr>
            <a:r>
              <a:rPr lang="en-US" sz="1200" dirty="0"/>
              <a:t>Gamification</a:t>
            </a:r>
          </a:p>
          <a:p>
            <a:pPr marL="742950" lvl="1" indent="-285750">
              <a:lnSpc>
                <a:spcPct val="150000"/>
              </a:lnSpc>
              <a:buFont typeface="Arial" panose="020B0604020202020204" pitchFamily="34" charset="0"/>
              <a:buChar char="•"/>
            </a:pPr>
            <a:r>
              <a:rPr lang="en-US" sz="1200" dirty="0"/>
              <a:t>Rewards &amp; Recognition</a:t>
            </a:r>
          </a:p>
          <a:p>
            <a:pPr marL="285750" indent="-285750">
              <a:lnSpc>
                <a:spcPct val="150000"/>
              </a:lnSpc>
              <a:buFont typeface="Arial" panose="020B0604020202020204" pitchFamily="34" charset="0"/>
              <a:buChar char="•"/>
            </a:pPr>
            <a:r>
              <a:rPr lang="en-US" sz="1200" dirty="0"/>
              <a:t>Quantum Leadership Meet: 1.5 hr.</a:t>
            </a:r>
          </a:p>
          <a:p>
            <a:pPr marL="742950" lvl="1" indent="-285750">
              <a:lnSpc>
                <a:spcPct val="150000"/>
              </a:lnSpc>
              <a:buFont typeface="Arial" panose="020B0604020202020204" pitchFamily="34" charset="0"/>
              <a:buChar char="•"/>
            </a:pPr>
            <a:r>
              <a:rPr lang="en-US" sz="1200" dirty="0"/>
              <a:t>Strategic Direction</a:t>
            </a:r>
          </a:p>
          <a:p>
            <a:pPr marL="742950" lvl="1" indent="-285750">
              <a:lnSpc>
                <a:spcPct val="150000"/>
              </a:lnSpc>
              <a:buFont typeface="Arial" panose="020B0604020202020204" pitchFamily="34" charset="0"/>
              <a:buChar char="•"/>
            </a:pPr>
            <a:r>
              <a:rPr lang="en-US" sz="1200" dirty="0"/>
              <a:t>Collective Criticism &amp; Opinion</a:t>
            </a:r>
          </a:p>
          <a:p>
            <a:pPr marL="742950" lvl="1" indent="-285750">
              <a:lnSpc>
                <a:spcPct val="150000"/>
              </a:lnSpc>
              <a:buFont typeface="Arial" panose="020B0604020202020204" pitchFamily="34" charset="0"/>
              <a:buChar char="•"/>
            </a:pPr>
            <a:r>
              <a:rPr lang="en-US" sz="1200" dirty="0"/>
              <a:t>Event Roadmap creation</a:t>
            </a:r>
          </a:p>
          <a:p>
            <a:pPr marL="742950" lvl="1" indent="-285750">
              <a:lnSpc>
                <a:spcPct val="150000"/>
              </a:lnSpc>
              <a:buFont typeface="Arial" panose="020B0604020202020204" pitchFamily="34" charset="0"/>
              <a:buChar char="•"/>
            </a:pPr>
            <a:r>
              <a:rPr lang="en-US" sz="1200" dirty="0"/>
              <a:t>Quantum Nominations</a:t>
            </a:r>
          </a:p>
        </p:txBody>
      </p:sp>
      <p:sp>
        <p:nvSpPr>
          <p:cNvPr id="18" name="TextBox 17">
            <a:extLst>
              <a:ext uri="{FF2B5EF4-FFF2-40B4-BE49-F238E27FC236}">
                <a16:creationId xmlns:a16="http://schemas.microsoft.com/office/drawing/2014/main" id="{521B820E-B37C-301E-C906-18B4F088A480}"/>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26" name="TextBox 25">
            <a:extLst>
              <a:ext uri="{FF2B5EF4-FFF2-40B4-BE49-F238E27FC236}">
                <a16:creationId xmlns:a16="http://schemas.microsoft.com/office/drawing/2014/main" id="{245FDCE2-3CE8-E29D-F1C2-37F03A4BF374}"/>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280391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PHASES</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180250" cy="1147376"/>
            <a:chOff x="6690099" y="5408939"/>
            <a:chExt cx="418025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914401" cy="175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EVENTS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Rectangle 1">
            <a:extLst>
              <a:ext uri="{FF2B5EF4-FFF2-40B4-BE49-F238E27FC236}">
                <a16:creationId xmlns:a16="http://schemas.microsoft.com/office/drawing/2014/main" id="{D084FE88-D28F-B583-785C-E9CB058D758E}"/>
              </a:ext>
            </a:extLst>
          </p:cNvPr>
          <p:cNvSpPr/>
          <p:nvPr/>
        </p:nvSpPr>
        <p:spPr>
          <a:xfrm>
            <a:off x="8536018" y="1323140"/>
            <a:ext cx="3428076" cy="40274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521B820E-B37C-301E-C906-18B4F088A480}"/>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48" name="Arrow: Down 47">
            <a:extLst>
              <a:ext uri="{FF2B5EF4-FFF2-40B4-BE49-F238E27FC236}">
                <a16:creationId xmlns:a16="http://schemas.microsoft.com/office/drawing/2014/main" id="{56560C8A-D4A7-0828-453B-181231A0DD20}"/>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3CF1EEA1-BECE-01F1-BACD-C1C332D3E86F}"/>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10DAYS</a:t>
            </a:r>
          </a:p>
          <a:p>
            <a:pPr algn="ctr"/>
            <a:r>
              <a:rPr lang="en-US" sz="1400" dirty="0">
                <a:solidFill>
                  <a:schemeClr val="accent1"/>
                </a:solidFill>
              </a:rPr>
              <a:t>MIDSET FOCUS</a:t>
            </a:r>
          </a:p>
        </p:txBody>
      </p:sp>
      <p:sp>
        <p:nvSpPr>
          <p:cNvPr id="50" name="Oval 49">
            <a:extLst>
              <a:ext uri="{FF2B5EF4-FFF2-40B4-BE49-F238E27FC236}">
                <a16:creationId xmlns:a16="http://schemas.microsoft.com/office/drawing/2014/main" id="{91C263EF-DB40-73AC-EF13-B47CD6958E86}"/>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30DAYS</a:t>
            </a:r>
          </a:p>
          <a:p>
            <a:pPr algn="ctr"/>
            <a:r>
              <a:rPr lang="en-US" sz="1400" dirty="0">
                <a:solidFill>
                  <a:schemeClr val="bg1"/>
                </a:solidFill>
              </a:rPr>
              <a:t>SETUP</a:t>
            </a:r>
          </a:p>
        </p:txBody>
      </p:sp>
      <p:sp>
        <p:nvSpPr>
          <p:cNvPr id="51" name="Oval 50">
            <a:extLst>
              <a:ext uri="{FF2B5EF4-FFF2-40B4-BE49-F238E27FC236}">
                <a16:creationId xmlns:a16="http://schemas.microsoft.com/office/drawing/2014/main" id="{DBBBCB23-1F80-4A65-0AC5-A8D7EE9B7F78}"/>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90DAYS</a:t>
            </a:r>
          </a:p>
          <a:p>
            <a:pPr algn="ctr"/>
            <a:r>
              <a:rPr lang="en-US" sz="1400" dirty="0">
                <a:solidFill>
                  <a:schemeClr val="bg1"/>
                </a:solidFill>
              </a:rPr>
              <a:t>SELL</a:t>
            </a:r>
          </a:p>
        </p:txBody>
      </p:sp>
      <p:sp>
        <p:nvSpPr>
          <p:cNvPr id="52" name="Rectangle 51">
            <a:extLst>
              <a:ext uri="{FF2B5EF4-FFF2-40B4-BE49-F238E27FC236}">
                <a16:creationId xmlns:a16="http://schemas.microsoft.com/office/drawing/2014/main" id="{2CF47A18-8810-26F2-E868-858381FD0830}"/>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sp>
        <p:nvSpPr>
          <p:cNvPr id="54" name="TextBox 53">
            <a:extLst>
              <a:ext uri="{FF2B5EF4-FFF2-40B4-BE49-F238E27FC236}">
                <a16:creationId xmlns:a16="http://schemas.microsoft.com/office/drawing/2014/main" id="{DA0DD516-7E4D-D2C1-AAAE-FC791A655969}"/>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1624406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90 Day Plan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grpSp>
        <p:nvGrpSpPr>
          <p:cNvPr id="61" name="Group 60">
            <a:extLst>
              <a:ext uri="{FF2B5EF4-FFF2-40B4-BE49-F238E27FC236}">
                <a16:creationId xmlns:a16="http://schemas.microsoft.com/office/drawing/2014/main" id="{A8D8DC54-BEE1-0BCB-E169-2B60F0812065}"/>
              </a:ext>
            </a:extLst>
          </p:cNvPr>
          <p:cNvGrpSpPr/>
          <p:nvPr/>
        </p:nvGrpSpPr>
        <p:grpSpPr>
          <a:xfrm>
            <a:off x="5904769" y="2186232"/>
            <a:ext cx="6212113" cy="3290352"/>
            <a:chOff x="2815340" y="2115051"/>
            <a:chExt cx="6212113" cy="3290352"/>
          </a:xfrm>
        </p:grpSpPr>
        <p:sp>
          <p:nvSpPr>
            <p:cNvPr id="6" name="Shape">
              <a:extLst>
                <a:ext uri="{FF2B5EF4-FFF2-40B4-BE49-F238E27FC236}">
                  <a16:creationId xmlns:a16="http://schemas.microsoft.com/office/drawing/2014/main" id="{46735575-F028-17B7-E40F-7E38BE76BD80}"/>
                </a:ext>
              </a:extLst>
            </p:cNvPr>
            <p:cNvSpPr/>
            <p:nvPr/>
          </p:nvSpPr>
          <p:spPr>
            <a:xfrm flipH="1">
              <a:off x="7559841" y="3759822"/>
              <a:ext cx="1467612"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8" name="Shape">
              <a:extLst>
                <a:ext uri="{FF2B5EF4-FFF2-40B4-BE49-F238E27FC236}">
                  <a16:creationId xmlns:a16="http://schemas.microsoft.com/office/drawing/2014/main" id="{2129E0F2-7C1B-7EF0-E188-CA38F2D93EBE}"/>
                </a:ext>
              </a:extLst>
            </p:cNvPr>
            <p:cNvSpPr/>
            <p:nvPr/>
          </p:nvSpPr>
          <p:spPr>
            <a:xfrm>
              <a:off x="3761348"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5"/>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0" name="Shape">
              <a:extLst>
                <a:ext uri="{FF2B5EF4-FFF2-40B4-BE49-F238E27FC236}">
                  <a16:creationId xmlns:a16="http://schemas.microsoft.com/office/drawing/2014/main" id="{A48CB63A-1779-5D62-216E-8A9BFF91A5F0}"/>
                </a:ext>
              </a:extLst>
            </p:cNvPr>
            <p:cNvSpPr/>
            <p:nvPr/>
          </p:nvSpPr>
          <p:spPr>
            <a:xfrm>
              <a:off x="7557990" y="2152890"/>
              <a:ext cx="1468208" cy="1531268"/>
            </a:xfrm>
            <a:custGeom>
              <a:avLst/>
              <a:gdLst>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149 w 21600"/>
                <a:gd name="connsiteY4" fmla="*/ 14010 h 21529"/>
                <a:gd name="connsiteX5" fmla="*/ 0 w 21600"/>
                <a:gd name="connsiteY5" fmla="*/ 14134 h 21529"/>
                <a:gd name="connsiteX0" fmla="*/ 0 w 21600"/>
                <a:gd name="connsiteY0" fmla="*/ 14134 h 21529"/>
                <a:gd name="connsiteX1" fmla="*/ 4695 w 21600"/>
                <a:gd name="connsiteY1" fmla="*/ 21529 h 21529"/>
                <a:gd name="connsiteX2" fmla="*/ 21600 w 21600"/>
                <a:gd name="connsiteY2" fmla="*/ 21529 h 21529"/>
                <a:gd name="connsiteX3" fmla="*/ 8592 w 21600"/>
                <a:gd name="connsiteY3" fmla="*/ 0 h 21529"/>
                <a:gd name="connsiteX4" fmla="*/ 0 w 21600"/>
                <a:gd name="connsiteY4" fmla="*/ 14134 h 215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529" extrusionOk="0">
                  <a:moveTo>
                    <a:pt x="0" y="14134"/>
                  </a:moveTo>
                  <a:lnTo>
                    <a:pt x="4695" y="21529"/>
                  </a:lnTo>
                  <a:lnTo>
                    <a:pt x="21600" y="21529"/>
                  </a:lnTo>
                  <a:lnTo>
                    <a:pt x="8592" y="0"/>
                  </a:lnTo>
                  <a:lnTo>
                    <a:pt x="0" y="14134"/>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2" name="Shape">
              <a:extLst>
                <a:ext uri="{FF2B5EF4-FFF2-40B4-BE49-F238E27FC236}">
                  <a16:creationId xmlns:a16="http://schemas.microsoft.com/office/drawing/2014/main" id="{638C3B6F-2C52-F256-1405-470FDDE74B6D}"/>
                </a:ext>
              </a:extLst>
            </p:cNvPr>
            <p:cNvSpPr/>
            <p:nvPr/>
          </p:nvSpPr>
          <p:spPr>
            <a:xfrm>
              <a:off x="6309260" y="4322400"/>
              <a:ext cx="1767143" cy="1009076"/>
            </a:xfrm>
            <a:custGeom>
              <a:avLst/>
              <a:gdLst>
                <a:gd name="connsiteX0" fmla="*/ 21600 w 21600"/>
                <a:gd name="connsiteY0" fmla="*/ 21600 h 21600"/>
                <a:gd name="connsiteX1" fmla="*/ 14539 w 21600"/>
                <a:gd name="connsiteY1" fmla="*/ 0 h 21600"/>
                <a:gd name="connsiteX2" fmla="*/ 7030 w 21600"/>
                <a:gd name="connsiteY2" fmla="*/ 0 h 21600"/>
                <a:gd name="connsiteX3" fmla="*/ 7030 w 21600"/>
                <a:gd name="connsiteY3" fmla="*/ 216 h 21600"/>
                <a:gd name="connsiteX4" fmla="*/ 0 w 21600"/>
                <a:gd name="connsiteY4" fmla="*/ 21519 h 21600"/>
                <a:gd name="connsiteX5" fmla="*/ 46 w 21600"/>
                <a:gd name="connsiteY5" fmla="*/ 21600 h 21600"/>
                <a:gd name="connsiteX6" fmla="*/ 21600 w 21600"/>
                <a:gd name="connsiteY6" fmla="*/ 21600 h 21600"/>
                <a:gd name="connsiteX0" fmla="*/ 21600 w 21600"/>
                <a:gd name="connsiteY0" fmla="*/ 21600 h 21600"/>
                <a:gd name="connsiteX1" fmla="*/ 14539 w 21600"/>
                <a:gd name="connsiteY1" fmla="*/ 0 h 21600"/>
                <a:gd name="connsiteX2" fmla="*/ 7030 w 21600"/>
                <a:gd name="connsiteY2" fmla="*/ 0 h 21600"/>
                <a:gd name="connsiteX3" fmla="*/ 0 w 21600"/>
                <a:gd name="connsiteY3" fmla="*/ 21519 h 21600"/>
                <a:gd name="connsiteX4" fmla="*/ 46 w 21600"/>
                <a:gd name="connsiteY4" fmla="*/ 21600 h 21600"/>
                <a:gd name="connsiteX5" fmla="*/ 21600 w 21600"/>
                <a:gd name="connsiteY5" fmla="*/ 2160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21600" y="21600"/>
                  </a:moveTo>
                  <a:lnTo>
                    <a:pt x="14539" y="0"/>
                  </a:lnTo>
                  <a:lnTo>
                    <a:pt x="7030" y="0"/>
                  </a:lnTo>
                  <a:lnTo>
                    <a:pt x="0" y="21519"/>
                  </a:lnTo>
                  <a:cubicBezTo>
                    <a:pt x="15" y="21546"/>
                    <a:pt x="31" y="21573"/>
                    <a:pt x="46" y="21600"/>
                  </a:cubicBezTo>
                  <a:lnTo>
                    <a:pt x="21600" y="21600"/>
                  </a:lnTo>
                  <a:close/>
                </a:path>
              </a:pathLst>
            </a:custGeom>
            <a:solidFill>
              <a:schemeClr val="accent1"/>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19" name="Shape">
              <a:extLst>
                <a:ext uri="{FF2B5EF4-FFF2-40B4-BE49-F238E27FC236}">
                  <a16:creationId xmlns:a16="http://schemas.microsoft.com/office/drawing/2014/main" id="{325A083C-FE0A-5615-DFB4-1D0E8D567CCD}"/>
                </a:ext>
              </a:extLst>
            </p:cNvPr>
            <p:cNvSpPr/>
            <p:nvPr/>
          </p:nvSpPr>
          <p:spPr>
            <a:xfrm>
              <a:off x="5010078" y="2152890"/>
              <a:ext cx="1469464" cy="1531271"/>
            </a:xfrm>
            <a:custGeom>
              <a:avLst/>
              <a:gdLst>
                <a:gd name="connsiteX0" fmla="*/ 8603 w 21600"/>
                <a:gd name="connsiteY0" fmla="*/ 0 h 21600"/>
                <a:gd name="connsiteX1" fmla="*/ 0 w 21600"/>
                <a:gd name="connsiteY1" fmla="*/ 14163 h 21600"/>
                <a:gd name="connsiteX2" fmla="*/ 4468 w 21600"/>
                <a:gd name="connsiteY2" fmla="*/ 21600 h 21600"/>
                <a:gd name="connsiteX3" fmla="*/ 21600 w 21600"/>
                <a:gd name="connsiteY3" fmla="*/ 21600 h 21600"/>
                <a:gd name="connsiteX4" fmla="*/ 13349 w 21600"/>
                <a:gd name="connsiteY4" fmla="*/ 7900 h 21600"/>
                <a:gd name="connsiteX5" fmla="*/ 8603 w 21600"/>
                <a:gd name="connsiteY5"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600" h="21600" extrusionOk="0">
                  <a:moveTo>
                    <a:pt x="8603" y="0"/>
                  </a:moveTo>
                  <a:lnTo>
                    <a:pt x="0" y="14163"/>
                  </a:lnTo>
                  <a:lnTo>
                    <a:pt x="4468" y="21600"/>
                  </a:lnTo>
                  <a:lnTo>
                    <a:pt x="21600" y="21600"/>
                  </a:lnTo>
                  <a:lnTo>
                    <a:pt x="13349" y="7900"/>
                  </a:lnTo>
                  <a:lnTo>
                    <a:pt x="8603" y="0"/>
                  </a:lnTo>
                  <a:close/>
                </a:path>
              </a:pathLst>
            </a:custGeom>
            <a:solidFill>
              <a:schemeClr val="tx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0" name="Shape">
              <a:extLst>
                <a:ext uri="{FF2B5EF4-FFF2-40B4-BE49-F238E27FC236}">
                  <a16:creationId xmlns:a16="http://schemas.microsoft.com/office/drawing/2014/main" id="{E66534A8-5F66-1269-9F78-71A24615C8D6}"/>
                </a:ext>
              </a:extLst>
            </p:cNvPr>
            <p:cNvSpPr/>
            <p:nvPr/>
          </p:nvSpPr>
          <p:spPr>
            <a:xfrm>
              <a:off x="6271420" y="2115051"/>
              <a:ext cx="1812549" cy="1009076"/>
            </a:xfrm>
            <a:custGeom>
              <a:avLst/>
              <a:gdLst/>
              <a:ahLst/>
              <a:cxnLst>
                <a:cxn ang="0">
                  <a:pos x="wd2" y="hd2"/>
                </a:cxn>
                <a:cxn ang="5400000">
                  <a:pos x="wd2" y="hd2"/>
                </a:cxn>
                <a:cxn ang="10800000">
                  <a:pos x="wd2" y="hd2"/>
                </a:cxn>
                <a:cxn ang="16200000">
                  <a:pos x="wd2" y="hd2"/>
                </a:cxn>
              </a:cxnLst>
              <a:rect l="0" t="0" r="r" b="b"/>
              <a:pathLst>
                <a:path w="21600" h="21600" extrusionOk="0">
                  <a:moveTo>
                    <a:pt x="14460" y="21600"/>
                  </a:moveTo>
                  <a:lnTo>
                    <a:pt x="14821" y="21087"/>
                  </a:lnTo>
                  <a:lnTo>
                    <a:pt x="21600" y="0"/>
                  </a:lnTo>
                  <a:lnTo>
                    <a:pt x="0" y="0"/>
                  </a:lnTo>
                  <a:lnTo>
                    <a:pt x="6944" y="2160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1" name="Shape">
              <a:extLst>
                <a:ext uri="{FF2B5EF4-FFF2-40B4-BE49-F238E27FC236}">
                  <a16:creationId xmlns:a16="http://schemas.microsoft.com/office/drawing/2014/main" id="{6A0013EA-3398-2AD4-E9D5-70AC5BE0DA3C}"/>
                </a:ext>
              </a:extLst>
            </p:cNvPr>
            <p:cNvSpPr/>
            <p:nvPr/>
          </p:nvSpPr>
          <p:spPr>
            <a:xfrm>
              <a:off x="3761347" y="2115051"/>
              <a:ext cx="1768406" cy="100907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979" y="21168"/>
                  </a:lnTo>
                  <a:lnTo>
                    <a:pt x="7149" y="21600"/>
                  </a:lnTo>
                  <a:lnTo>
                    <a:pt x="14097" y="21600"/>
                  </a:lnTo>
                  <a:lnTo>
                    <a:pt x="14682" y="21006"/>
                  </a:lnTo>
                  <a:lnTo>
                    <a:pt x="21600" y="0"/>
                  </a:lnTo>
                  <a:close/>
                </a:path>
              </a:pathLst>
            </a:custGeom>
            <a:solidFill>
              <a:schemeClr val="accent3"/>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2" name="Shape">
              <a:extLst>
                <a:ext uri="{FF2B5EF4-FFF2-40B4-BE49-F238E27FC236}">
                  <a16:creationId xmlns:a16="http://schemas.microsoft.com/office/drawing/2014/main" id="{1D678472-EC42-AD16-A7F8-22FDCF1A597F}"/>
                </a:ext>
              </a:extLst>
            </p:cNvPr>
            <p:cNvSpPr/>
            <p:nvPr/>
          </p:nvSpPr>
          <p:spPr>
            <a:xfrm>
              <a:off x="5363253" y="3754795"/>
              <a:ext cx="1450544" cy="1531271"/>
            </a:xfrm>
            <a:custGeom>
              <a:avLst/>
              <a:gdLst/>
              <a:ahLst/>
              <a:cxnLst>
                <a:cxn ang="0">
                  <a:pos x="wd2" y="hd2"/>
                </a:cxn>
                <a:cxn ang="5400000">
                  <a:pos x="wd2" y="hd2"/>
                </a:cxn>
                <a:cxn ang="10800000">
                  <a:pos x="wd2" y="hd2"/>
                </a:cxn>
                <a:cxn ang="16200000">
                  <a:pos x="wd2" y="hd2"/>
                </a:cxn>
              </a:cxnLst>
              <a:rect l="0" t="0" r="r" b="b"/>
              <a:pathLst>
                <a:path w="21600" h="21600" extrusionOk="0">
                  <a:moveTo>
                    <a:pt x="21600" y="7757"/>
                  </a:moveTo>
                  <a:lnTo>
                    <a:pt x="21600" y="6975"/>
                  </a:lnTo>
                  <a:lnTo>
                    <a:pt x="17355" y="0"/>
                  </a:lnTo>
                  <a:lnTo>
                    <a:pt x="0" y="0"/>
                  </a:lnTo>
                  <a:lnTo>
                    <a:pt x="8339" y="13700"/>
                  </a:lnTo>
                  <a:lnTo>
                    <a:pt x="13167" y="21600"/>
                  </a:lnTo>
                  <a:close/>
                </a:path>
              </a:pathLst>
            </a:custGeom>
            <a:solidFill>
              <a:schemeClr val="accent6"/>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3" name="Shape">
              <a:extLst>
                <a:ext uri="{FF2B5EF4-FFF2-40B4-BE49-F238E27FC236}">
                  <a16:creationId xmlns:a16="http://schemas.microsoft.com/office/drawing/2014/main" id="{8671C169-0AD4-9421-6152-CA63D9A18E28}"/>
                </a:ext>
              </a:extLst>
            </p:cNvPr>
            <p:cNvSpPr/>
            <p:nvPr/>
          </p:nvSpPr>
          <p:spPr>
            <a:xfrm>
              <a:off x="2815340" y="2152890"/>
              <a:ext cx="1468203" cy="1531271"/>
            </a:xfrm>
            <a:custGeom>
              <a:avLst/>
              <a:gdLst/>
              <a:ahLst/>
              <a:cxnLst>
                <a:cxn ang="0">
                  <a:pos x="wd2" y="hd2"/>
                </a:cxn>
                <a:cxn ang="5400000">
                  <a:pos x="wd2" y="hd2"/>
                </a:cxn>
                <a:cxn ang="10800000">
                  <a:pos x="wd2" y="hd2"/>
                </a:cxn>
                <a:cxn ang="16200000">
                  <a:pos x="wd2" y="hd2"/>
                </a:cxn>
              </a:cxnLst>
              <a:rect l="0" t="0" r="r" b="b"/>
              <a:pathLst>
                <a:path w="21600" h="21600" extrusionOk="0">
                  <a:moveTo>
                    <a:pt x="16682" y="21600"/>
                  </a:moveTo>
                  <a:lnTo>
                    <a:pt x="17388" y="21209"/>
                  </a:lnTo>
                  <a:lnTo>
                    <a:pt x="21600" y="14216"/>
                  </a:lnTo>
                  <a:lnTo>
                    <a:pt x="21414" y="13967"/>
                  </a:lnTo>
                  <a:lnTo>
                    <a:pt x="13008" y="0"/>
                  </a:lnTo>
                  <a:lnTo>
                    <a:pt x="0" y="21600"/>
                  </a:lnTo>
                  <a:close/>
                </a:path>
              </a:pathLst>
            </a:custGeom>
            <a:solidFill>
              <a:schemeClr val="accent4"/>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sp>
          <p:nvSpPr>
            <p:cNvPr id="24" name="Shape">
              <a:extLst>
                <a:ext uri="{FF2B5EF4-FFF2-40B4-BE49-F238E27FC236}">
                  <a16:creationId xmlns:a16="http://schemas.microsoft.com/office/drawing/2014/main" id="{718F236F-9B54-17F1-3AB0-FED3F1C3FCA4}"/>
                </a:ext>
              </a:extLst>
            </p:cNvPr>
            <p:cNvSpPr/>
            <p:nvPr/>
          </p:nvSpPr>
          <p:spPr>
            <a:xfrm>
              <a:off x="2815341" y="3759822"/>
              <a:ext cx="1464421" cy="1523723"/>
            </a:xfrm>
            <a:custGeom>
              <a:avLst/>
              <a:gdLst>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488 w 21600"/>
                <a:gd name="connsiteY6" fmla="*/ 7503 h 21529"/>
                <a:gd name="connsiteX7" fmla="*/ 21600 w 21600"/>
                <a:gd name="connsiteY7" fmla="*/ 7450 h 21529"/>
                <a:gd name="connsiteX0" fmla="*/ 21600 w 21600"/>
                <a:gd name="connsiteY0" fmla="*/ 7450 h 21529"/>
                <a:gd name="connsiteX1" fmla="*/ 16949 w 21600"/>
                <a:gd name="connsiteY1" fmla="*/ 0 h 21529"/>
                <a:gd name="connsiteX2" fmla="*/ 19 w 21600"/>
                <a:gd name="connsiteY2" fmla="*/ 0 h 21529"/>
                <a:gd name="connsiteX3" fmla="*/ 0 w 21600"/>
                <a:gd name="connsiteY3" fmla="*/ 107 h 21529"/>
                <a:gd name="connsiteX4" fmla="*/ 12856 w 21600"/>
                <a:gd name="connsiteY4" fmla="*/ 21458 h 21529"/>
                <a:gd name="connsiteX5" fmla="*/ 13042 w 21600"/>
                <a:gd name="connsiteY5" fmla="*/ 21529 h 21529"/>
                <a:gd name="connsiteX6" fmla="*/ 21600 w 21600"/>
                <a:gd name="connsiteY6" fmla="*/ 7450 h 21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00" h="21529" extrusionOk="0">
                  <a:moveTo>
                    <a:pt x="21600" y="7450"/>
                  </a:moveTo>
                  <a:lnTo>
                    <a:pt x="16949" y="0"/>
                  </a:lnTo>
                  <a:lnTo>
                    <a:pt x="19" y="0"/>
                  </a:lnTo>
                  <a:cubicBezTo>
                    <a:pt x="13" y="36"/>
                    <a:pt x="6" y="71"/>
                    <a:pt x="0" y="107"/>
                  </a:cubicBezTo>
                  <a:lnTo>
                    <a:pt x="12856" y="21458"/>
                  </a:lnTo>
                  <a:lnTo>
                    <a:pt x="13042" y="21529"/>
                  </a:lnTo>
                  <a:lnTo>
                    <a:pt x="21600" y="7450"/>
                  </a:lnTo>
                  <a:close/>
                </a:path>
              </a:pathLst>
            </a:custGeom>
            <a:solidFill>
              <a:schemeClr val="accent2"/>
            </a:solidFill>
            <a:ln w="12700">
              <a:miter lim="400000"/>
            </a:ln>
          </p:spPr>
          <p:txBody>
            <a:bodyPr lIns="28575" tIns="28575" rIns="28575" bIns="28575" anchor="ctr"/>
            <a:lstStyle/>
            <a:p>
              <a:pPr>
                <a:defRPr sz="3000">
                  <a:solidFill>
                    <a:srgbClr val="FFFFFF"/>
                  </a:solidFill>
                  <a:effectLst>
                    <a:outerShdw blurRad="38100" dist="12700" dir="5400000" rotWithShape="0">
                      <a:srgbClr val="000000">
                        <a:alpha val="50000"/>
                      </a:srgbClr>
                    </a:outerShdw>
                  </a:effectLst>
                </a:defRPr>
              </a:pPr>
              <a:endParaRPr sz="2250"/>
            </a:p>
          </p:txBody>
        </p:sp>
        <p:pic>
          <p:nvPicPr>
            <p:cNvPr id="25" name="Graphic 24" descr="Backpack">
              <a:extLst>
                <a:ext uri="{FF2B5EF4-FFF2-40B4-BE49-F238E27FC236}">
                  <a16:creationId xmlns:a16="http://schemas.microsoft.com/office/drawing/2014/main" id="{4DD089AE-327C-AB0D-78AB-11241CBAC7A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34185" y="3059787"/>
              <a:ext cx="404504" cy="404504"/>
            </a:xfrm>
            <a:prstGeom prst="rect">
              <a:avLst/>
            </a:prstGeom>
            <a:effectLst>
              <a:outerShdw blurRad="50800" dist="38100" dir="2700000" algn="tl" rotWithShape="0">
                <a:prstClr val="black">
                  <a:alpha val="40000"/>
                </a:prstClr>
              </a:outerShdw>
            </a:effectLst>
          </p:spPr>
        </p:pic>
        <p:pic>
          <p:nvPicPr>
            <p:cNvPr id="26" name="Graphic 25" descr="Planet">
              <a:extLst>
                <a:ext uri="{FF2B5EF4-FFF2-40B4-BE49-F238E27FC236}">
                  <a16:creationId xmlns:a16="http://schemas.microsoft.com/office/drawing/2014/main" id="{6D896410-F9DA-1DDC-8006-AC5C9D7821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621167" y="3938258"/>
              <a:ext cx="404504" cy="404504"/>
            </a:xfrm>
            <a:prstGeom prst="rect">
              <a:avLst/>
            </a:prstGeom>
            <a:effectLst>
              <a:outerShdw blurRad="50800" dist="38100" dir="2700000" algn="tl" rotWithShape="0">
                <a:prstClr val="black">
                  <a:alpha val="40000"/>
                </a:prstClr>
              </a:outerShdw>
            </a:effectLst>
          </p:spPr>
        </p:pic>
        <p:pic>
          <p:nvPicPr>
            <p:cNvPr id="27" name="Graphic 26" descr="GMO">
              <a:extLst>
                <a:ext uri="{FF2B5EF4-FFF2-40B4-BE49-F238E27FC236}">
                  <a16:creationId xmlns:a16="http://schemas.microsoft.com/office/drawing/2014/main" id="{11235499-481F-65CA-9BF8-86FC4BA2FD2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42089" y="3026689"/>
              <a:ext cx="404504" cy="404504"/>
            </a:xfrm>
            <a:prstGeom prst="rect">
              <a:avLst/>
            </a:prstGeom>
            <a:effectLst>
              <a:outerShdw blurRad="50800" dist="38100" dir="2700000" algn="tl" rotWithShape="0">
                <a:prstClr val="black">
                  <a:alpha val="40000"/>
                </a:prstClr>
              </a:outerShdw>
            </a:effectLst>
          </p:spPr>
        </p:pic>
        <p:pic>
          <p:nvPicPr>
            <p:cNvPr id="28" name="Graphic 27" descr="Microscope">
              <a:extLst>
                <a:ext uri="{FF2B5EF4-FFF2-40B4-BE49-F238E27FC236}">
                  <a16:creationId xmlns:a16="http://schemas.microsoft.com/office/drawing/2014/main" id="{FF4311A0-32B8-23E4-6FD3-C54D113EBB3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663345" y="3046110"/>
              <a:ext cx="404504" cy="404504"/>
            </a:xfrm>
            <a:prstGeom prst="rect">
              <a:avLst/>
            </a:prstGeom>
            <a:effectLst>
              <a:outerShdw blurRad="50800" dist="38100" dir="2700000" algn="tl" rotWithShape="0">
                <a:prstClr val="black">
                  <a:alpha val="40000"/>
                </a:prstClr>
              </a:outerShdw>
            </a:effectLst>
          </p:spPr>
        </p:pic>
        <p:pic>
          <p:nvPicPr>
            <p:cNvPr id="29" name="Graphic 28" descr="Pencil">
              <a:extLst>
                <a:ext uri="{FF2B5EF4-FFF2-40B4-BE49-F238E27FC236}">
                  <a16:creationId xmlns:a16="http://schemas.microsoft.com/office/drawing/2014/main" id="{839AD770-259C-34A1-A6B4-D2DC8E9FD5D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469015" y="2641605"/>
              <a:ext cx="404504" cy="404504"/>
            </a:xfrm>
            <a:prstGeom prst="rect">
              <a:avLst/>
            </a:prstGeom>
            <a:effectLst>
              <a:outerShdw blurRad="50800" dist="38100" dir="2700000" algn="tl" rotWithShape="0">
                <a:prstClr val="black">
                  <a:alpha val="40000"/>
                </a:prstClr>
              </a:outerShdw>
            </a:effectLst>
          </p:spPr>
        </p:pic>
        <p:pic>
          <p:nvPicPr>
            <p:cNvPr id="30" name="Graphic 29" descr="Lunch Box">
              <a:extLst>
                <a:ext uri="{FF2B5EF4-FFF2-40B4-BE49-F238E27FC236}">
                  <a16:creationId xmlns:a16="http://schemas.microsoft.com/office/drawing/2014/main" id="{6A78FE44-750F-131C-51B7-44ED37F2D72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975442" y="2604304"/>
              <a:ext cx="404504" cy="404504"/>
            </a:xfrm>
            <a:prstGeom prst="rect">
              <a:avLst/>
            </a:prstGeom>
            <a:effectLst>
              <a:outerShdw blurRad="50800" dist="38100" dir="2700000" algn="tl" rotWithShape="0">
                <a:prstClr val="black">
                  <a:alpha val="40000"/>
                </a:prstClr>
              </a:outerShdw>
            </a:effectLst>
          </p:spPr>
        </p:pic>
        <p:pic>
          <p:nvPicPr>
            <p:cNvPr id="31" name="Graphic 30" descr="Books">
              <a:extLst>
                <a:ext uri="{FF2B5EF4-FFF2-40B4-BE49-F238E27FC236}">
                  <a16:creationId xmlns:a16="http://schemas.microsoft.com/office/drawing/2014/main" id="{33896F9B-99E8-61AA-6AF2-C984F6DD53E2}"/>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766111" y="3925406"/>
              <a:ext cx="404504" cy="404504"/>
            </a:xfrm>
            <a:prstGeom prst="rect">
              <a:avLst/>
            </a:prstGeom>
            <a:effectLst>
              <a:outerShdw blurRad="50800" dist="38100" dir="2700000" algn="tl" rotWithShape="0">
                <a:prstClr val="black">
                  <a:alpha val="40000"/>
                </a:prstClr>
              </a:outerShdw>
            </a:effectLst>
          </p:spPr>
        </p:pic>
        <p:pic>
          <p:nvPicPr>
            <p:cNvPr id="32" name="Graphic 31" descr="Mathematics">
              <a:extLst>
                <a:ext uri="{FF2B5EF4-FFF2-40B4-BE49-F238E27FC236}">
                  <a16:creationId xmlns:a16="http://schemas.microsoft.com/office/drawing/2014/main" id="{D1F4DA62-4CEB-66CF-E41F-4358C0124A4B}"/>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997675" y="4422432"/>
              <a:ext cx="404504" cy="404504"/>
            </a:xfrm>
            <a:prstGeom prst="rect">
              <a:avLst/>
            </a:prstGeom>
            <a:effectLst>
              <a:outerShdw blurRad="50800" dist="38100" dir="2700000" algn="tl" rotWithShape="0">
                <a:prstClr val="black">
                  <a:alpha val="40000"/>
                </a:prstClr>
              </a:outerShdw>
            </a:effectLst>
          </p:spPr>
        </p:pic>
        <p:pic>
          <p:nvPicPr>
            <p:cNvPr id="33" name="Graphic 32" descr="Diploma roll">
              <a:extLst>
                <a:ext uri="{FF2B5EF4-FFF2-40B4-BE49-F238E27FC236}">
                  <a16:creationId xmlns:a16="http://schemas.microsoft.com/office/drawing/2014/main" id="{98BBFEE1-71FF-D01A-781A-CBC2581E77B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215049" y="3920392"/>
              <a:ext cx="404504" cy="404504"/>
            </a:xfrm>
            <a:prstGeom prst="rect">
              <a:avLst/>
            </a:prstGeom>
            <a:effectLst>
              <a:outerShdw blurRad="50800" dist="38100" dir="2700000" algn="tl" rotWithShape="0">
                <a:prstClr val="black">
                  <a:alpha val="40000"/>
                </a:prstClr>
              </a:outerShdw>
            </a:effectLst>
          </p:spPr>
        </p:pic>
        <p:pic>
          <p:nvPicPr>
            <p:cNvPr id="34" name="Graphic 33" descr="Open book">
              <a:extLst>
                <a:ext uri="{FF2B5EF4-FFF2-40B4-BE49-F238E27FC236}">
                  <a16:creationId xmlns:a16="http://schemas.microsoft.com/office/drawing/2014/main" id="{2B46084B-0174-697A-8C9F-45956A43A49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453621" y="4422433"/>
              <a:ext cx="404504" cy="404504"/>
            </a:xfrm>
            <a:prstGeom prst="rect">
              <a:avLst/>
            </a:prstGeom>
            <a:effectLst>
              <a:outerShdw blurRad="50800" dist="38100" dir="2700000" algn="tl" rotWithShape="0">
                <a:prstClr val="black">
                  <a:alpha val="40000"/>
                </a:prstClr>
              </a:outerShdw>
            </a:effectLst>
          </p:spPr>
        </p:pic>
        <p:sp>
          <p:nvSpPr>
            <p:cNvPr id="35" name="TextBox 34">
              <a:extLst>
                <a:ext uri="{FF2B5EF4-FFF2-40B4-BE49-F238E27FC236}">
                  <a16:creationId xmlns:a16="http://schemas.microsoft.com/office/drawing/2014/main" id="{F11D9190-013C-E93B-B964-387386A56903}"/>
                </a:ext>
              </a:extLst>
            </p:cNvPr>
            <p:cNvSpPr txBox="1"/>
            <p:nvPr/>
          </p:nvSpPr>
          <p:spPr>
            <a:xfrm>
              <a:off x="3997064" y="4897572"/>
              <a:ext cx="1313181" cy="300082"/>
            </a:xfrm>
            <a:prstGeom prst="rect">
              <a:avLst/>
            </a:prstGeom>
            <a:noFill/>
          </p:spPr>
          <p:txBody>
            <a:bodyPr wrap="none" rtlCol="0">
              <a:spAutoFit/>
            </a:bodyPr>
            <a:lstStyle/>
            <a:p>
              <a:pPr algn="ctr"/>
              <a:r>
                <a:rPr lang="en-US" sz="1350" b="1" dirty="0">
                  <a:solidFill>
                    <a:schemeClr val="bg1"/>
                  </a:solidFill>
                </a:rPr>
                <a:t>RISE UP MODEL</a:t>
              </a:r>
            </a:p>
          </p:txBody>
        </p:sp>
        <p:sp>
          <p:nvSpPr>
            <p:cNvPr id="36" name="TextBox 35">
              <a:extLst>
                <a:ext uri="{FF2B5EF4-FFF2-40B4-BE49-F238E27FC236}">
                  <a16:creationId xmlns:a16="http://schemas.microsoft.com/office/drawing/2014/main" id="{DC912936-9304-5DE0-42FA-200239177F71}"/>
                </a:ext>
              </a:extLst>
            </p:cNvPr>
            <p:cNvSpPr txBox="1"/>
            <p:nvPr/>
          </p:nvSpPr>
          <p:spPr>
            <a:xfrm>
              <a:off x="6547837" y="4897572"/>
              <a:ext cx="1278491" cy="507831"/>
            </a:xfrm>
            <a:prstGeom prst="rect">
              <a:avLst/>
            </a:prstGeom>
            <a:noFill/>
          </p:spPr>
          <p:txBody>
            <a:bodyPr wrap="none" rtlCol="0">
              <a:spAutoFit/>
            </a:bodyPr>
            <a:lstStyle/>
            <a:p>
              <a:pPr algn="ctr"/>
              <a:r>
                <a:rPr lang="en-US" sz="1350" b="1" dirty="0">
                  <a:solidFill>
                    <a:schemeClr val="bg1"/>
                  </a:solidFill>
                </a:rPr>
                <a:t>LEAD MAGNET </a:t>
              </a:r>
            </a:p>
            <a:p>
              <a:pPr algn="ctr"/>
              <a:r>
                <a:rPr lang="en-US" sz="1350" b="1" dirty="0">
                  <a:solidFill>
                    <a:schemeClr val="bg1"/>
                  </a:solidFill>
                </a:rPr>
                <a:t>LAUNCH</a:t>
              </a:r>
            </a:p>
          </p:txBody>
        </p:sp>
        <p:sp>
          <p:nvSpPr>
            <p:cNvPr id="37" name="TextBox 36">
              <a:extLst>
                <a:ext uri="{FF2B5EF4-FFF2-40B4-BE49-F238E27FC236}">
                  <a16:creationId xmlns:a16="http://schemas.microsoft.com/office/drawing/2014/main" id="{76B8C432-2722-4059-133E-02A3B105DCE2}"/>
                </a:ext>
              </a:extLst>
            </p:cNvPr>
            <p:cNvSpPr txBox="1"/>
            <p:nvPr/>
          </p:nvSpPr>
          <p:spPr>
            <a:xfrm>
              <a:off x="4023095" y="2218917"/>
              <a:ext cx="1261115" cy="507831"/>
            </a:xfrm>
            <a:prstGeom prst="rect">
              <a:avLst/>
            </a:prstGeom>
            <a:noFill/>
          </p:spPr>
          <p:txBody>
            <a:bodyPr wrap="none" rtlCol="0">
              <a:spAutoFit/>
            </a:bodyPr>
            <a:lstStyle/>
            <a:p>
              <a:pPr algn="ctr"/>
              <a:r>
                <a:rPr lang="en-US" sz="1350" b="1" dirty="0"/>
                <a:t>DIGITAL ASSET </a:t>
              </a:r>
            </a:p>
            <a:p>
              <a:pPr algn="ctr"/>
              <a:r>
                <a:rPr lang="en-US" sz="1350" b="1" dirty="0"/>
                <a:t>CREATION</a:t>
              </a:r>
            </a:p>
          </p:txBody>
        </p:sp>
        <p:sp>
          <p:nvSpPr>
            <p:cNvPr id="38" name="TextBox 37">
              <a:extLst>
                <a:ext uri="{FF2B5EF4-FFF2-40B4-BE49-F238E27FC236}">
                  <a16:creationId xmlns:a16="http://schemas.microsoft.com/office/drawing/2014/main" id="{FE1E5052-CD1F-D580-05D1-044694202156}"/>
                </a:ext>
              </a:extLst>
            </p:cNvPr>
            <p:cNvSpPr txBox="1"/>
            <p:nvPr/>
          </p:nvSpPr>
          <p:spPr>
            <a:xfrm>
              <a:off x="6564064" y="2122252"/>
              <a:ext cx="1215717" cy="507831"/>
            </a:xfrm>
            <a:prstGeom prst="rect">
              <a:avLst/>
            </a:prstGeom>
            <a:noFill/>
          </p:spPr>
          <p:txBody>
            <a:bodyPr wrap="none" rtlCol="0">
              <a:spAutoFit/>
            </a:bodyPr>
            <a:lstStyle/>
            <a:p>
              <a:pPr algn="ctr"/>
              <a:r>
                <a:rPr lang="en-US" sz="1350" b="1" dirty="0"/>
                <a:t>COMPLETE 50 </a:t>
              </a:r>
            </a:p>
            <a:p>
              <a:pPr algn="ctr"/>
              <a:r>
                <a:rPr lang="en-US" sz="1350" b="1" dirty="0"/>
                <a:t>Consultations</a:t>
              </a:r>
            </a:p>
          </p:txBody>
        </p:sp>
        <p:sp>
          <p:nvSpPr>
            <p:cNvPr id="39" name="TextBox 38">
              <a:extLst>
                <a:ext uri="{FF2B5EF4-FFF2-40B4-BE49-F238E27FC236}">
                  <a16:creationId xmlns:a16="http://schemas.microsoft.com/office/drawing/2014/main" id="{0F1B0B53-F884-4208-F47F-945E8764D8DA}"/>
                </a:ext>
              </a:extLst>
            </p:cNvPr>
            <p:cNvSpPr txBox="1"/>
            <p:nvPr/>
          </p:nvSpPr>
          <p:spPr>
            <a:xfrm rot="3600000">
              <a:off x="7722457" y="2752984"/>
              <a:ext cx="1266629" cy="507831"/>
            </a:xfrm>
            <a:prstGeom prst="rect">
              <a:avLst/>
            </a:prstGeom>
            <a:noFill/>
          </p:spPr>
          <p:txBody>
            <a:bodyPr wrap="none" rtlCol="0">
              <a:spAutoFit/>
            </a:bodyPr>
            <a:lstStyle/>
            <a:p>
              <a:pPr algn="ctr"/>
              <a:r>
                <a:rPr lang="en-US" sz="1350" b="1" dirty="0"/>
                <a:t>BUILD </a:t>
              </a:r>
            </a:p>
            <a:p>
              <a:pPr algn="ctr"/>
              <a:r>
                <a:rPr lang="en-US" sz="1350" b="1" dirty="0"/>
                <a:t>SOCIAL GROUP</a:t>
              </a:r>
            </a:p>
          </p:txBody>
        </p:sp>
        <p:sp>
          <p:nvSpPr>
            <p:cNvPr id="40" name="TextBox 39">
              <a:extLst>
                <a:ext uri="{FF2B5EF4-FFF2-40B4-BE49-F238E27FC236}">
                  <a16:creationId xmlns:a16="http://schemas.microsoft.com/office/drawing/2014/main" id="{3C19C163-2197-00ED-AD50-9C79B178093E}"/>
                </a:ext>
              </a:extLst>
            </p:cNvPr>
            <p:cNvSpPr txBox="1"/>
            <p:nvPr/>
          </p:nvSpPr>
          <p:spPr>
            <a:xfrm rot="3600000">
              <a:off x="2862090" y="4236526"/>
              <a:ext cx="1257075" cy="300082"/>
            </a:xfrm>
            <a:prstGeom prst="rect">
              <a:avLst/>
            </a:prstGeom>
            <a:noFill/>
          </p:spPr>
          <p:txBody>
            <a:bodyPr wrap="none" rtlCol="0">
              <a:spAutoFit/>
            </a:bodyPr>
            <a:lstStyle/>
            <a:p>
              <a:pPr algn="ctr"/>
              <a:r>
                <a:rPr lang="en-US" sz="1350" b="1" dirty="0"/>
                <a:t>NICHE CLARITY</a:t>
              </a:r>
            </a:p>
          </p:txBody>
        </p:sp>
        <p:sp>
          <p:nvSpPr>
            <p:cNvPr id="41" name="TextBox 40">
              <a:extLst>
                <a:ext uri="{FF2B5EF4-FFF2-40B4-BE49-F238E27FC236}">
                  <a16:creationId xmlns:a16="http://schemas.microsoft.com/office/drawing/2014/main" id="{A6BD76A1-FC06-37D7-06CE-00098398DD72}"/>
                </a:ext>
              </a:extLst>
            </p:cNvPr>
            <p:cNvSpPr txBox="1"/>
            <p:nvPr/>
          </p:nvSpPr>
          <p:spPr>
            <a:xfrm rot="3600000">
              <a:off x="5392182" y="4236526"/>
              <a:ext cx="1263744" cy="300082"/>
            </a:xfrm>
            <a:prstGeom prst="rect">
              <a:avLst/>
            </a:prstGeom>
            <a:noFill/>
          </p:spPr>
          <p:txBody>
            <a:bodyPr wrap="none" rtlCol="0">
              <a:spAutoFit/>
            </a:bodyPr>
            <a:lstStyle/>
            <a:p>
              <a:pPr algn="ctr"/>
              <a:r>
                <a:rPr lang="en-US" sz="1350" b="1" dirty="0"/>
                <a:t>LAUNCH ASSET</a:t>
              </a:r>
            </a:p>
          </p:txBody>
        </p:sp>
        <p:sp>
          <p:nvSpPr>
            <p:cNvPr id="42" name="TextBox 41">
              <a:extLst>
                <a:ext uri="{FF2B5EF4-FFF2-40B4-BE49-F238E27FC236}">
                  <a16:creationId xmlns:a16="http://schemas.microsoft.com/office/drawing/2014/main" id="{312E3984-3078-B35B-C1F2-0BAF853930C1}"/>
                </a:ext>
              </a:extLst>
            </p:cNvPr>
            <p:cNvSpPr txBox="1"/>
            <p:nvPr/>
          </p:nvSpPr>
          <p:spPr>
            <a:xfrm rot="3600000">
              <a:off x="5354912" y="2801394"/>
              <a:ext cx="934871" cy="507831"/>
            </a:xfrm>
            <a:prstGeom prst="rect">
              <a:avLst/>
            </a:prstGeom>
            <a:noFill/>
          </p:spPr>
          <p:txBody>
            <a:bodyPr wrap="none" rtlCol="0">
              <a:spAutoFit/>
            </a:bodyPr>
            <a:lstStyle/>
            <a:p>
              <a:pPr algn="ctr"/>
              <a:r>
                <a:rPr lang="en-US" sz="1350" b="1" dirty="0">
                  <a:solidFill>
                    <a:schemeClr val="bg1"/>
                  </a:solidFill>
                </a:rPr>
                <a:t>FUNNEL</a:t>
              </a:r>
            </a:p>
            <a:p>
              <a:pPr algn="ctr"/>
              <a:r>
                <a:rPr lang="en-US" sz="1350" b="1" dirty="0">
                  <a:solidFill>
                    <a:schemeClr val="bg1"/>
                  </a:solidFill>
                </a:rPr>
                <a:t> BUILDING</a:t>
              </a:r>
            </a:p>
          </p:txBody>
        </p:sp>
        <p:sp>
          <p:nvSpPr>
            <p:cNvPr id="43" name="TextBox 42">
              <a:extLst>
                <a:ext uri="{FF2B5EF4-FFF2-40B4-BE49-F238E27FC236}">
                  <a16:creationId xmlns:a16="http://schemas.microsoft.com/office/drawing/2014/main" id="{3BF60282-2726-76D4-C987-858D77ED2707}"/>
                </a:ext>
              </a:extLst>
            </p:cNvPr>
            <p:cNvSpPr txBox="1"/>
            <p:nvPr/>
          </p:nvSpPr>
          <p:spPr>
            <a:xfrm rot="18000000">
              <a:off x="2708694" y="2858766"/>
              <a:ext cx="1513620" cy="300082"/>
            </a:xfrm>
            <a:prstGeom prst="rect">
              <a:avLst/>
            </a:prstGeom>
            <a:noFill/>
          </p:spPr>
          <p:txBody>
            <a:bodyPr wrap="none" rtlCol="0">
              <a:spAutoFit/>
            </a:bodyPr>
            <a:lstStyle/>
            <a:p>
              <a:pPr algn="ctr"/>
              <a:r>
                <a:rPr lang="en-US" sz="1350" b="1" dirty="0"/>
                <a:t>RESULT PLANNING</a:t>
              </a:r>
            </a:p>
          </p:txBody>
        </p:sp>
        <p:sp>
          <p:nvSpPr>
            <p:cNvPr id="44" name="TextBox 43">
              <a:extLst>
                <a:ext uri="{FF2B5EF4-FFF2-40B4-BE49-F238E27FC236}">
                  <a16:creationId xmlns:a16="http://schemas.microsoft.com/office/drawing/2014/main" id="{AE62DB26-DBBB-C6EE-49EF-8F7428F27E2C}"/>
                </a:ext>
              </a:extLst>
            </p:cNvPr>
            <p:cNvSpPr txBox="1"/>
            <p:nvPr/>
          </p:nvSpPr>
          <p:spPr>
            <a:xfrm rot="18000000">
              <a:off x="7674657" y="4230365"/>
              <a:ext cx="1328120" cy="300082"/>
            </a:xfrm>
            <a:prstGeom prst="rect">
              <a:avLst/>
            </a:prstGeom>
            <a:noFill/>
          </p:spPr>
          <p:txBody>
            <a:bodyPr wrap="none" rtlCol="0">
              <a:spAutoFit/>
            </a:bodyPr>
            <a:lstStyle/>
            <a:p>
              <a:pPr algn="ctr"/>
              <a:r>
                <a:rPr lang="en-US" sz="1350" b="1" dirty="0"/>
                <a:t>SETUP SYSTEMS</a:t>
              </a:r>
            </a:p>
          </p:txBody>
        </p:sp>
        <p:pic>
          <p:nvPicPr>
            <p:cNvPr id="45" name="Graphic 44" descr="Gears">
              <a:extLst>
                <a:ext uri="{FF2B5EF4-FFF2-40B4-BE49-F238E27FC236}">
                  <a16:creationId xmlns:a16="http://schemas.microsoft.com/office/drawing/2014/main" id="{68394E5E-03E5-4537-2B45-F351F063446D}"/>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825261" y="3361942"/>
              <a:ext cx="722642" cy="722642"/>
            </a:xfrm>
            <a:prstGeom prst="rect">
              <a:avLst/>
            </a:prstGeom>
          </p:spPr>
        </p:pic>
        <p:pic>
          <p:nvPicPr>
            <p:cNvPr id="46" name="Graphic 45" descr="Lights On">
              <a:extLst>
                <a:ext uri="{FF2B5EF4-FFF2-40B4-BE49-F238E27FC236}">
                  <a16:creationId xmlns:a16="http://schemas.microsoft.com/office/drawing/2014/main" id="{636C285C-EA11-0088-C171-DA5844A8030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288689" y="3361942"/>
              <a:ext cx="722642" cy="722642"/>
            </a:xfrm>
            <a:prstGeom prst="rect">
              <a:avLst/>
            </a:prstGeom>
          </p:spPr>
        </p:pic>
      </p:grpSp>
      <p:sp>
        <p:nvSpPr>
          <p:cNvPr id="59" name="Rectangle: Rounded Corners 58">
            <a:extLst>
              <a:ext uri="{FF2B5EF4-FFF2-40B4-BE49-F238E27FC236}">
                <a16:creationId xmlns:a16="http://schemas.microsoft.com/office/drawing/2014/main" id="{FF0BD1A4-DD2A-F248-CD56-488B14FEACCD}"/>
              </a:ext>
            </a:extLst>
          </p:cNvPr>
          <p:cNvSpPr/>
          <p:nvPr/>
        </p:nvSpPr>
        <p:spPr>
          <a:xfrm>
            <a:off x="6897684" y="5791617"/>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START</a:t>
            </a:r>
          </a:p>
        </p:txBody>
      </p:sp>
      <p:sp>
        <p:nvSpPr>
          <p:cNvPr id="60" name="Rectangle: Rounded Corners 59">
            <a:extLst>
              <a:ext uri="{FF2B5EF4-FFF2-40B4-BE49-F238E27FC236}">
                <a16:creationId xmlns:a16="http://schemas.microsoft.com/office/drawing/2014/main" id="{8AD835EB-8B5B-E343-C463-C7F466A756AC}"/>
              </a:ext>
            </a:extLst>
          </p:cNvPr>
          <p:cNvSpPr/>
          <p:nvPr/>
        </p:nvSpPr>
        <p:spPr>
          <a:xfrm>
            <a:off x="9390572" y="1506801"/>
            <a:ext cx="1673328" cy="407763"/>
          </a:xfrm>
          <a:prstGeom prst="round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FINISH 90 DAYS</a:t>
            </a:r>
          </a:p>
        </p:txBody>
      </p:sp>
      <p:grpSp>
        <p:nvGrpSpPr>
          <p:cNvPr id="67" name="Group 66">
            <a:extLst>
              <a:ext uri="{FF2B5EF4-FFF2-40B4-BE49-F238E27FC236}">
                <a16:creationId xmlns:a16="http://schemas.microsoft.com/office/drawing/2014/main" id="{C8A1124B-0913-0150-DE6F-A679CCFE160A}"/>
              </a:ext>
            </a:extLst>
          </p:cNvPr>
          <p:cNvGrpSpPr/>
          <p:nvPr/>
        </p:nvGrpSpPr>
        <p:grpSpPr>
          <a:xfrm>
            <a:off x="1220969" y="1590432"/>
            <a:ext cx="3875442" cy="2179804"/>
            <a:chOff x="132536" y="2281729"/>
            <a:chExt cx="5222544" cy="2937503"/>
          </a:xfrm>
        </p:grpSpPr>
        <p:sp>
          <p:nvSpPr>
            <p:cNvPr id="62" name="Rectangle: Rounded Corners 61">
              <a:extLst>
                <a:ext uri="{FF2B5EF4-FFF2-40B4-BE49-F238E27FC236}">
                  <a16:creationId xmlns:a16="http://schemas.microsoft.com/office/drawing/2014/main" id="{05D529B6-FD84-EFCD-3353-D2BE5EBD2CF7}"/>
                </a:ext>
              </a:extLst>
            </p:cNvPr>
            <p:cNvSpPr/>
            <p:nvPr/>
          </p:nvSpPr>
          <p:spPr>
            <a:xfrm>
              <a:off x="132536" y="2281729"/>
              <a:ext cx="5222544" cy="2937503"/>
            </a:xfrm>
            <a:prstGeom prst="roundRect">
              <a:avLst>
                <a:gd name="adj" fmla="val 7354"/>
              </a:avLst>
            </a:prstGeom>
            <a:solidFill>
              <a:schemeClr val="accent1">
                <a:lumMod val="75000"/>
              </a:schemeClr>
            </a:solidFill>
            <a:scene3d>
              <a:camera prst="orthographicFront"/>
              <a:lightRig rig="threePt" dir="t"/>
            </a:scene3d>
            <a:sp3d>
              <a:bevelT prst="relaxedInse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63" name="Picture 62">
              <a:extLst>
                <a:ext uri="{FF2B5EF4-FFF2-40B4-BE49-F238E27FC236}">
                  <a16:creationId xmlns:a16="http://schemas.microsoft.com/office/drawing/2014/main" id="{E5BE7C77-5DD7-0749-CB51-E0AC46126B37}"/>
                </a:ext>
              </a:extLst>
            </p:cNvPr>
            <p:cNvPicPr>
              <a:picLocks noChangeAspect="1"/>
            </p:cNvPicPr>
            <p:nvPr/>
          </p:nvPicPr>
          <p:blipFill>
            <a:blip r:embed="rId26">
              <a:biLevel thresh="75000"/>
              <a:alphaModFix amt="73000"/>
            </a:blip>
            <a:stretch>
              <a:fillRect/>
            </a:stretch>
          </p:blipFill>
          <p:spPr>
            <a:xfrm>
              <a:off x="270646" y="2425042"/>
              <a:ext cx="4922973" cy="2676659"/>
            </a:xfrm>
            <a:prstGeom prst="rect">
              <a:avLst/>
            </a:prstGeom>
          </p:spPr>
        </p:pic>
        <p:sp>
          <p:nvSpPr>
            <p:cNvPr id="65" name="Rectangle: Rounded Corners 64">
              <a:extLst>
                <a:ext uri="{FF2B5EF4-FFF2-40B4-BE49-F238E27FC236}">
                  <a16:creationId xmlns:a16="http://schemas.microsoft.com/office/drawing/2014/main" id="{F131B2CA-C1DC-C507-FDBB-3C8200C4140D}"/>
                </a:ext>
              </a:extLst>
            </p:cNvPr>
            <p:cNvSpPr/>
            <p:nvPr/>
          </p:nvSpPr>
          <p:spPr>
            <a:xfrm>
              <a:off x="1118584" y="2695030"/>
              <a:ext cx="861134" cy="36720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DIGITAL ASSET CREATION</a:t>
              </a:r>
            </a:p>
          </p:txBody>
        </p:sp>
        <p:sp>
          <p:nvSpPr>
            <p:cNvPr id="66" name="Oval 65">
              <a:extLst>
                <a:ext uri="{FF2B5EF4-FFF2-40B4-BE49-F238E27FC236}">
                  <a16:creationId xmlns:a16="http://schemas.microsoft.com/office/drawing/2014/main" id="{5E575EAA-6752-78B8-F422-D0086F564496}"/>
                </a:ext>
              </a:extLst>
            </p:cNvPr>
            <p:cNvSpPr/>
            <p:nvPr/>
          </p:nvSpPr>
          <p:spPr>
            <a:xfrm>
              <a:off x="254963" y="2425042"/>
              <a:ext cx="781235" cy="781235"/>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b="1" dirty="0"/>
                <a:t>30 DAYS</a:t>
              </a:r>
            </a:p>
          </p:txBody>
        </p:sp>
      </p:grpSp>
      <p:grpSp>
        <p:nvGrpSpPr>
          <p:cNvPr id="73" name="Group 72">
            <a:extLst>
              <a:ext uri="{FF2B5EF4-FFF2-40B4-BE49-F238E27FC236}">
                <a16:creationId xmlns:a16="http://schemas.microsoft.com/office/drawing/2014/main" id="{6EE6C1B7-C81B-FCF1-6266-C16BA4D91B9B}"/>
              </a:ext>
            </a:extLst>
          </p:cNvPr>
          <p:cNvGrpSpPr/>
          <p:nvPr/>
        </p:nvGrpSpPr>
        <p:grpSpPr>
          <a:xfrm>
            <a:off x="-77165" y="2797929"/>
            <a:ext cx="2298402" cy="3276714"/>
            <a:chOff x="8897361" y="1385164"/>
            <a:chExt cx="2740933" cy="3907608"/>
          </a:xfrm>
        </p:grpSpPr>
        <p:sp>
          <p:nvSpPr>
            <p:cNvPr id="68" name="Arrow: Down 67">
              <a:extLst>
                <a:ext uri="{FF2B5EF4-FFF2-40B4-BE49-F238E27FC236}">
                  <a16:creationId xmlns:a16="http://schemas.microsoft.com/office/drawing/2014/main" id="{D73FF7C6-C37D-355B-25E5-02564E69FB9C}"/>
                </a:ext>
              </a:extLst>
            </p:cNvPr>
            <p:cNvSpPr/>
            <p:nvPr/>
          </p:nvSpPr>
          <p:spPr>
            <a:xfrm rot="10800000">
              <a:off x="8897361" y="1385164"/>
              <a:ext cx="2708365" cy="3746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251833EB-0C66-E579-B336-59D813FC3C4F}"/>
                </a:ext>
              </a:extLst>
            </p:cNvPr>
            <p:cNvSpPr/>
            <p:nvPr/>
          </p:nvSpPr>
          <p:spPr>
            <a:xfrm>
              <a:off x="10574091" y="4228569"/>
              <a:ext cx="1064203" cy="1064203"/>
            </a:xfrm>
            <a:prstGeom prst="ellipse">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8900000" scaled="1"/>
              <a:tileRect/>
            </a:gra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10DAYS</a:t>
              </a:r>
            </a:p>
            <a:p>
              <a:pPr algn="ctr"/>
              <a:r>
                <a:rPr lang="en-US" sz="1050" dirty="0">
                  <a:solidFill>
                    <a:schemeClr val="accent1"/>
                  </a:solidFill>
                </a:rPr>
                <a:t>MIDSET FOCUS</a:t>
              </a:r>
            </a:p>
          </p:txBody>
        </p:sp>
        <p:sp>
          <p:nvSpPr>
            <p:cNvPr id="70" name="Oval 69">
              <a:extLst>
                <a:ext uri="{FF2B5EF4-FFF2-40B4-BE49-F238E27FC236}">
                  <a16:creationId xmlns:a16="http://schemas.microsoft.com/office/drawing/2014/main" id="{0EAB58CA-0CE8-D79A-1897-8BFCDBB592DC}"/>
                </a:ext>
              </a:extLst>
            </p:cNvPr>
            <p:cNvSpPr/>
            <p:nvPr/>
          </p:nvSpPr>
          <p:spPr>
            <a:xfrm>
              <a:off x="9732446" y="3855505"/>
              <a:ext cx="1064203" cy="1064203"/>
            </a:xfrm>
            <a:prstGeom prst="ellipse">
              <a:avLst/>
            </a:prstGeom>
            <a:solidFill>
              <a:schemeClr val="accent2"/>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30DAYS</a:t>
              </a:r>
            </a:p>
            <a:p>
              <a:pPr algn="ctr"/>
              <a:r>
                <a:rPr lang="en-US" sz="1050" dirty="0">
                  <a:solidFill>
                    <a:schemeClr val="bg1"/>
                  </a:solidFill>
                </a:rPr>
                <a:t>SETUP</a:t>
              </a:r>
            </a:p>
          </p:txBody>
        </p:sp>
        <p:sp>
          <p:nvSpPr>
            <p:cNvPr id="71" name="Oval 70">
              <a:extLst>
                <a:ext uri="{FF2B5EF4-FFF2-40B4-BE49-F238E27FC236}">
                  <a16:creationId xmlns:a16="http://schemas.microsoft.com/office/drawing/2014/main" id="{C84961A1-3C50-44D4-D6D3-7FBD3469882F}"/>
                </a:ext>
              </a:extLst>
            </p:cNvPr>
            <p:cNvSpPr/>
            <p:nvPr/>
          </p:nvSpPr>
          <p:spPr>
            <a:xfrm>
              <a:off x="9350236" y="3001101"/>
              <a:ext cx="1064203" cy="1064203"/>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a:solidFill>
                    <a:schemeClr val="tx1"/>
                  </a:solidFill>
                </a:rPr>
                <a:t>90DAYS</a:t>
              </a:r>
            </a:p>
            <a:p>
              <a:pPr algn="ctr"/>
              <a:r>
                <a:rPr lang="en-US" sz="1050" dirty="0">
                  <a:solidFill>
                    <a:schemeClr val="bg1"/>
                  </a:solidFill>
                </a:rPr>
                <a:t>SELL</a:t>
              </a:r>
            </a:p>
          </p:txBody>
        </p:sp>
        <p:sp>
          <p:nvSpPr>
            <p:cNvPr id="72" name="Rectangle 71">
              <a:extLst>
                <a:ext uri="{FF2B5EF4-FFF2-40B4-BE49-F238E27FC236}">
                  <a16:creationId xmlns:a16="http://schemas.microsoft.com/office/drawing/2014/main" id="{313B7CB2-FC46-53C9-392D-7A8BD71B4B87}"/>
                </a:ext>
              </a:extLst>
            </p:cNvPr>
            <p:cNvSpPr/>
            <p:nvPr/>
          </p:nvSpPr>
          <p:spPr>
            <a:xfrm>
              <a:off x="9304460" y="1962223"/>
              <a:ext cx="1901483"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SCALE</a:t>
              </a:r>
            </a:p>
          </p:txBody>
        </p:sp>
      </p:grpSp>
      <p:cxnSp>
        <p:nvCxnSpPr>
          <p:cNvPr id="77" name="Connector: Curved 76">
            <a:extLst>
              <a:ext uri="{FF2B5EF4-FFF2-40B4-BE49-F238E27FC236}">
                <a16:creationId xmlns:a16="http://schemas.microsoft.com/office/drawing/2014/main" id="{769E37B8-946F-9059-D5DD-AB678A42AB40}"/>
              </a:ext>
            </a:extLst>
          </p:cNvPr>
          <p:cNvCxnSpPr>
            <a:cxnSpLocks/>
            <a:stCxn id="70" idx="7"/>
            <a:endCxn id="62" idx="2"/>
          </p:cNvCxnSpPr>
          <p:nvPr/>
        </p:nvCxnSpPr>
        <p:spPr>
          <a:xfrm rot="5400000" flipH="1" flipV="1">
            <a:off x="1656801" y="3498226"/>
            <a:ext cx="1229878" cy="1773899"/>
          </a:xfrm>
          <a:prstGeom prst="curvedConnector3">
            <a:avLst/>
          </a:prstGeom>
          <a:ln w="28575">
            <a:solidFill>
              <a:schemeClr val="accent2"/>
            </a:solidFill>
            <a:tailEnd type="triangle"/>
          </a:ln>
          <a:effectLst>
            <a:outerShdw blurRad="50800" dist="38100" dir="10800000" algn="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78B66C18-AFBE-9665-711C-E0B2D945F281}"/>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80" name="TextBox 79">
            <a:extLst>
              <a:ext uri="{FF2B5EF4-FFF2-40B4-BE49-F238E27FC236}">
                <a16:creationId xmlns:a16="http://schemas.microsoft.com/office/drawing/2014/main" id="{91A00C13-A704-6929-B298-469CCDBD5696}"/>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1185617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Climber on the top of a mountain">
            <a:extLst>
              <a:ext uri="{FF2B5EF4-FFF2-40B4-BE49-F238E27FC236}">
                <a16:creationId xmlns:a16="http://schemas.microsoft.com/office/drawing/2014/main" id="{FA885F30-57EE-F0C4-5EC4-C13BEBA6E880}"/>
              </a:ext>
            </a:extLst>
          </p:cNvPr>
          <p:cNvPicPr>
            <a:picLocks noChangeAspect="1"/>
          </p:cNvPicPr>
          <p:nvPr/>
        </p:nvPicPr>
        <p:blipFill rotWithShape="1">
          <a:blip r:embed="rId2">
            <a:extLst>
              <a:ext uri="{28A0092B-C50C-407E-A947-70E740481C1C}">
                <a14:useLocalDpi xmlns:a14="http://schemas.microsoft.com/office/drawing/2010/main" val="0"/>
              </a:ext>
            </a:extLst>
          </a:blip>
          <a:srcRect t="11892"/>
          <a:stretch/>
        </p:blipFill>
        <p:spPr>
          <a:xfrm>
            <a:off x="1745129" y="4191711"/>
            <a:ext cx="3515719" cy="2067607"/>
          </a:xfrm>
          <a:prstGeom prst="rect">
            <a:avLst/>
          </a:prstGeom>
        </p:spPr>
      </p:pic>
      <p:pic>
        <p:nvPicPr>
          <p:cNvPr id="25" name="Picture 24" descr="A picture containing company name&#10;&#10;Description automatically generated">
            <a:extLst>
              <a:ext uri="{FF2B5EF4-FFF2-40B4-BE49-F238E27FC236}">
                <a16:creationId xmlns:a16="http://schemas.microsoft.com/office/drawing/2014/main" id="{648E3D1C-F2E3-31BF-BA55-EEBAF3905E81}"/>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2896681" y="4758921"/>
            <a:ext cx="1248126" cy="1248126"/>
          </a:xfrm>
          <a:prstGeom prst="ellipse">
            <a:avLst/>
          </a:prstGeom>
          <a:ln>
            <a:noFill/>
          </a:ln>
          <a:effectLst>
            <a:softEdge rad="112500"/>
          </a:effectLst>
        </p:spPr>
      </p:pic>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646331"/>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KNOW YOUR GOAL</a:t>
            </a:r>
          </a:p>
          <a:p>
            <a:pPr algn="r"/>
            <a:r>
              <a:rPr lang="en-US" sz="1600" dirty="0">
                <a:solidFill>
                  <a:schemeClr val="bg1">
                    <a:lumMod val="65000"/>
                  </a:schemeClr>
                </a:solidFill>
                <a:latin typeface="Copperplate Gothic Bold" panose="020E0705020206020404" pitchFamily="34" charset="0"/>
              </a:rPr>
              <a:t>SELF DISCOVERY</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3029602" y="4866348"/>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pic>
        <p:nvPicPr>
          <p:cNvPr id="3" name="Picture 2" descr="Text&#10;&#10;Description automatically generated">
            <a:extLst>
              <a:ext uri="{FF2B5EF4-FFF2-40B4-BE49-F238E27FC236}">
                <a16:creationId xmlns:a16="http://schemas.microsoft.com/office/drawing/2014/main" id="{C76A55C4-94EF-6E0D-A773-899093326E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03632" y="1788272"/>
            <a:ext cx="2624031" cy="2325993"/>
          </a:xfrm>
          <a:prstGeom prst="rect">
            <a:avLst/>
          </a:prstGeom>
        </p:spPr>
      </p:pic>
      <p:sp>
        <p:nvSpPr>
          <p:cNvPr id="13" name="TextBox 12">
            <a:extLst>
              <a:ext uri="{FF2B5EF4-FFF2-40B4-BE49-F238E27FC236}">
                <a16:creationId xmlns:a16="http://schemas.microsoft.com/office/drawing/2014/main" id="{A61502CB-1536-C340-4ED5-4AB2FE11EE58}"/>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1</a:t>
            </a:r>
            <a:endParaRPr lang="en-US" dirty="0"/>
          </a:p>
        </p:txBody>
      </p:sp>
      <p:sp>
        <p:nvSpPr>
          <p:cNvPr id="15" name="TextBox 14">
            <a:extLst>
              <a:ext uri="{FF2B5EF4-FFF2-40B4-BE49-F238E27FC236}">
                <a16:creationId xmlns:a16="http://schemas.microsoft.com/office/drawing/2014/main" id="{BD233758-3EE8-E1B6-11DC-9917263DAA70}"/>
              </a:ext>
            </a:extLst>
          </p:cNvPr>
          <p:cNvSpPr txBox="1"/>
          <p:nvPr/>
        </p:nvSpPr>
        <p:spPr>
          <a:xfrm>
            <a:off x="1786155" y="2061861"/>
            <a:ext cx="4717304" cy="1200329"/>
          </a:xfrm>
          <a:prstGeom prst="rect">
            <a:avLst/>
          </a:prstGeom>
          <a:noFill/>
        </p:spPr>
        <p:txBody>
          <a:bodyPr wrap="square" rtlCol="0">
            <a:spAutoFit/>
          </a:bodyPr>
          <a:lstStyle/>
          <a:p>
            <a:pPr marL="342900" indent="-342900">
              <a:buAutoNum type="arabicPeriod"/>
            </a:pPr>
            <a:r>
              <a:rPr lang="en-US" dirty="0"/>
              <a:t>What is Your PQ</a:t>
            </a:r>
          </a:p>
          <a:p>
            <a:pPr marL="342900" indent="-342900">
              <a:buAutoNum type="arabicPeriod"/>
            </a:pPr>
            <a:r>
              <a:rPr lang="en-US" dirty="0"/>
              <a:t>Immediate goal : short term goal 1-2 years</a:t>
            </a:r>
          </a:p>
          <a:p>
            <a:pPr marL="342900" indent="-342900">
              <a:buAutoNum type="arabicPeriod"/>
            </a:pPr>
            <a:r>
              <a:rPr lang="en-US" dirty="0"/>
              <a:t>Aspirational goals</a:t>
            </a:r>
          </a:p>
          <a:p>
            <a:pPr marL="342900" indent="-342900">
              <a:buAutoNum type="arabicPeriod"/>
            </a:pPr>
            <a:r>
              <a:rPr lang="en-US" dirty="0"/>
              <a:t>Set your intentions and goals</a:t>
            </a:r>
          </a:p>
        </p:txBody>
      </p:sp>
      <p:pic>
        <p:nvPicPr>
          <p:cNvPr id="21" name="Picture 20">
            <a:extLst>
              <a:ext uri="{FF2B5EF4-FFF2-40B4-BE49-F238E27FC236}">
                <a16:creationId xmlns:a16="http://schemas.microsoft.com/office/drawing/2014/main" id="{F4686734-00F1-EC0B-5E9C-73EF84CFA49C}"/>
              </a:ext>
            </a:extLst>
          </p:cNvPr>
          <p:cNvPicPr>
            <a:picLocks noChangeAspect="1"/>
          </p:cNvPicPr>
          <p:nvPr/>
        </p:nvPicPr>
        <p:blipFill>
          <a:blip r:embed="rId6"/>
          <a:stretch>
            <a:fillRect/>
          </a:stretch>
        </p:blipFill>
        <p:spPr>
          <a:xfrm>
            <a:off x="9040765" y="4616844"/>
            <a:ext cx="1968959" cy="1223509"/>
          </a:xfrm>
          <a:prstGeom prst="rect">
            <a:avLst/>
          </a:prstGeom>
        </p:spPr>
      </p:pic>
      <p:sp>
        <p:nvSpPr>
          <p:cNvPr id="27" name="TextBox 26">
            <a:extLst>
              <a:ext uri="{FF2B5EF4-FFF2-40B4-BE49-F238E27FC236}">
                <a16:creationId xmlns:a16="http://schemas.microsoft.com/office/drawing/2014/main" id="{41001163-1F30-1203-C2E2-318540ACAE85}"/>
              </a:ext>
            </a:extLst>
          </p:cNvPr>
          <p:cNvSpPr txBox="1"/>
          <p:nvPr/>
        </p:nvSpPr>
        <p:spPr>
          <a:xfrm>
            <a:off x="1846947" y="4247284"/>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solidFill>
                  <a:schemeClr val="accent1">
                    <a:lumMod val="75000"/>
                  </a:schemeClr>
                </a:solidFill>
                <a:latin typeface="Copperplate Gothic Bold" panose="020E0705020206020404" pitchFamily="34" charset="0"/>
              </a:rPr>
              <a:t>MY GOAL CARD</a:t>
            </a:r>
          </a:p>
        </p:txBody>
      </p:sp>
      <p:grpSp>
        <p:nvGrpSpPr>
          <p:cNvPr id="46" name="Group 45">
            <a:extLst>
              <a:ext uri="{FF2B5EF4-FFF2-40B4-BE49-F238E27FC236}">
                <a16:creationId xmlns:a16="http://schemas.microsoft.com/office/drawing/2014/main" id="{81E54556-1E32-B374-DC6C-962941D04064}"/>
              </a:ext>
            </a:extLst>
          </p:cNvPr>
          <p:cNvGrpSpPr/>
          <p:nvPr/>
        </p:nvGrpSpPr>
        <p:grpSpPr>
          <a:xfrm>
            <a:off x="5362666" y="4163769"/>
            <a:ext cx="3466436" cy="2067596"/>
            <a:chOff x="5362666" y="4163769"/>
            <a:chExt cx="3466436" cy="2067596"/>
          </a:xfrm>
        </p:grpSpPr>
        <p:grpSp>
          <p:nvGrpSpPr>
            <p:cNvPr id="38" name="Group 37">
              <a:extLst>
                <a:ext uri="{FF2B5EF4-FFF2-40B4-BE49-F238E27FC236}">
                  <a16:creationId xmlns:a16="http://schemas.microsoft.com/office/drawing/2014/main" id="{9BE00C43-D683-D554-70E9-7C9A6D80FA00}"/>
                </a:ext>
              </a:extLst>
            </p:cNvPr>
            <p:cNvGrpSpPr/>
            <p:nvPr/>
          </p:nvGrpSpPr>
          <p:grpSpPr>
            <a:xfrm>
              <a:off x="5471225" y="4191711"/>
              <a:ext cx="3193381" cy="1899017"/>
              <a:chOff x="5471225" y="4191711"/>
              <a:chExt cx="3193381" cy="1899017"/>
            </a:xfrm>
          </p:grpSpPr>
          <p:sp>
            <p:nvSpPr>
              <p:cNvPr id="28" name="TextBox 27">
                <a:extLst>
                  <a:ext uri="{FF2B5EF4-FFF2-40B4-BE49-F238E27FC236}">
                    <a16:creationId xmlns:a16="http://schemas.microsoft.com/office/drawing/2014/main" id="{B39DF2E4-653E-8631-06D7-3709DC9C0326}"/>
                  </a:ext>
                </a:extLst>
              </p:cNvPr>
              <p:cNvSpPr txBox="1"/>
              <p:nvPr/>
            </p:nvSpPr>
            <p:spPr>
              <a:xfrm>
                <a:off x="5471225" y="4191711"/>
                <a:ext cx="2165807" cy="369332"/>
              </a:xfrm>
              <a:prstGeom prst="rect">
                <a:avLst/>
              </a:prstGeom>
              <a:noFill/>
              <a:effectLst>
                <a:outerShdw blurRad="88900" dist="38100" dir="8100000" algn="tr" rotWithShape="0">
                  <a:schemeClr val="tx1">
                    <a:alpha val="40000"/>
                  </a:schemeClr>
                </a:outerShdw>
                <a:reflection blurRad="6350" stA="52000" endA="300" endPos="35000" dir="5400000" sy="-100000" algn="bl" rotWithShape="0"/>
              </a:effectLst>
            </p:spPr>
            <p:txBody>
              <a:bodyPr wrap="square">
                <a:spAutoFit/>
              </a:bodyPr>
              <a:lstStyle/>
              <a:p>
                <a:pPr algn="r"/>
                <a:r>
                  <a:rPr lang="en-US" sz="1800" dirty="0">
                    <a:latin typeface="Copperplate Gothic Bold" panose="020E0705020206020404" pitchFamily="34" charset="0"/>
                  </a:rPr>
                  <a:t>MY GOAL CARD</a:t>
                </a:r>
              </a:p>
            </p:txBody>
          </p:sp>
          <p:cxnSp>
            <p:nvCxnSpPr>
              <p:cNvPr id="30" name="Straight Connector 29">
                <a:extLst>
                  <a:ext uri="{FF2B5EF4-FFF2-40B4-BE49-F238E27FC236}">
                    <a16:creationId xmlns:a16="http://schemas.microsoft.com/office/drawing/2014/main" id="{EF5E1D05-D319-7F23-21FA-2F901002E74C}"/>
                  </a:ext>
                </a:extLst>
              </p:cNvPr>
              <p:cNvCxnSpPr>
                <a:cxnSpLocks/>
              </p:cNvCxnSpPr>
              <p:nvPr/>
            </p:nvCxnSpPr>
            <p:spPr>
              <a:xfrm>
                <a:off x="5574329" y="4739842"/>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E2E17092-5ACF-C860-38AD-C44634D2ADAA}"/>
                  </a:ext>
                </a:extLst>
              </p:cNvPr>
              <p:cNvCxnSpPr>
                <a:cxnSpLocks/>
              </p:cNvCxnSpPr>
              <p:nvPr/>
            </p:nvCxnSpPr>
            <p:spPr>
              <a:xfrm>
                <a:off x="5574329" y="5078673"/>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60043287-4176-A69D-5DC8-9CE7CA5B65D9}"/>
                  </a:ext>
                </a:extLst>
              </p:cNvPr>
              <p:cNvCxnSpPr>
                <a:cxnSpLocks/>
              </p:cNvCxnSpPr>
              <p:nvPr/>
            </p:nvCxnSpPr>
            <p:spPr>
              <a:xfrm>
                <a:off x="5574329" y="5414545"/>
                <a:ext cx="3044396" cy="0"/>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A074E6D0-7896-2BA3-24BF-F17CF67C9A15}"/>
                  </a:ext>
                </a:extLst>
              </p:cNvPr>
              <p:cNvCxnSpPr>
                <a:cxnSpLocks/>
              </p:cNvCxnSpPr>
              <p:nvPr/>
            </p:nvCxnSpPr>
            <p:spPr>
              <a:xfrm>
                <a:off x="5574329" y="5753376"/>
                <a:ext cx="3090277" cy="0"/>
              </a:xfrm>
              <a:prstGeom prst="line">
                <a:avLst/>
              </a:prstGeom>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5455DADD-319A-CEEC-B2A4-AF2363A84F8A}"/>
                  </a:ext>
                </a:extLst>
              </p:cNvPr>
              <p:cNvCxnSpPr>
                <a:cxnSpLocks/>
              </p:cNvCxnSpPr>
              <p:nvPr/>
            </p:nvCxnSpPr>
            <p:spPr>
              <a:xfrm>
                <a:off x="5574329" y="6090728"/>
                <a:ext cx="3090277" cy="0"/>
              </a:xfrm>
              <a:prstGeom prst="line">
                <a:avLst/>
              </a:prstGeom>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96CB3CD4-4F83-A2C2-57A0-314E89B7E69C}"/>
                  </a:ext>
                </a:extLst>
              </p:cNvPr>
              <p:cNvSpPr txBox="1"/>
              <p:nvPr/>
            </p:nvSpPr>
            <p:spPr>
              <a:xfrm>
                <a:off x="7738356" y="4191711"/>
                <a:ext cx="880369" cy="369332"/>
              </a:xfrm>
              <a:prstGeom prst="rect">
                <a:avLst/>
              </a:prstGeom>
              <a:noFill/>
            </p:spPr>
            <p:txBody>
              <a:bodyPr wrap="none" rtlCol="0">
                <a:spAutoFit/>
              </a:bodyPr>
              <a:lstStyle/>
              <a:p>
                <a:r>
                  <a:rPr lang="en-US" dirty="0"/>
                  <a:t>20____</a:t>
                </a:r>
              </a:p>
            </p:txBody>
          </p:sp>
        </p:grpSp>
        <p:sp>
          <p:nvSpPr>
            <p:cNvPr id="39" name="Rectangle: Rounded Corners 38">
              <a:extLst>
                <a:ext uri="{FF2B5EF4-FFF2-40B4-BE49-F238E27FC236}">
                  <a16:creationId xmlns:a16="http://schemas.microsoft.com/office/drawing/2014/main" id="{BE8BE3D2-C219-5390-CD84-E32ABF8E0EC5}"/>
                </a:ext>
              </a:extLst>
            </p:cNvPr>
            <p:cNvSpPr/>
            <p:nvPr/>
          </p:nvSpPr>
          <p:spPr>
            <a:xfrm>
              <a:off x="5362666" y="4163769"/>
              <a:ext cx="3466436" cy="20675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TextBox 46">
            <a:extLst>
              <a:ext uri="{FF2B5EF4-FFF2-40B4-BE49-F238E27FC236}">
                <a16:creationId xmlns:a16="http://schemas.microsoft.com/office/drawing/2014/main" id="{31AA1655-35D9-A047-8D91-82F80A1610EA}"/>
              </a:ext>
            </a:extLst>
          </p:cNvPr>
          <p:cNvSpPr txBox="1"/>
          <p:nvPr/>
        </p:nvSpPr>
        <p:spPr>
          <a:xfrm>
            <a:off x="2658168" y="784220"/>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INTRO | MODEL | SELF | GOAL | PERSEVERANCE | SUCCESS</a:t>
            </a:r>
          </a:p>
        </p:txBody>
      </p:sp>
    </p:spTree>
    <p:extLst>
      <p:ext uri="{BB962C8B-B14F-4D97-AF65-F5344CB8AC3E}">
        <p14:creationId xmlns:p14="http://schemas.microsoft.com/office/powerpoint/2010/main" val="1319434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8206</TotalTime>
  <Words>2347</Words>
  <Application>Microsoft Office PowerPoint</Application>
  <PresentationFormat>Widescreen</PresentationFormat>
  <Paragraphs>476</Paragraphs>
  <Slides>16</Slides>
  <Notes>0</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16</vt:i4>
      </vt:variant>
    </vt:vector>
  </HeadingPairs>
  <TitlesOfParts>
    <vt:vector size="32" baseType="lpstr">
      <vt:lpstr>Arial</vt:lpstr>
      <vt:lpstr>Arial</vt:lpstr>
      <vt:lpstr>Arial Black</vt:lpstr>
      <vt:lpstr>Arial Narrow</vt:lpstr>
      <vt:lpstr>Cabin-semi-bold</vt:lpstr>
      <vt:lpstr>Calibri</vt:lpstr>
      <vt:lpstr>Calibri Light</vt:lpstr>
      <vt:lpstr>Century Gothic</vt:lpstr>
      <vt:lpstr>Copperplate Gothic Bold</vt:lpstr>
      <vt:lpstr>Corbel</vt:lpstr>
      <vt:lpstr>Impact</vt:lpstr>
      <vt:lpstr>Montserrat</vt:lpstr>
      <vt:lpstr>Roboto</vt:lpstr>
      <vt:lpstr>SourceSansPro</vt:lpstr>
      <vt:lpstr>Times New Roman</vt:lpstr>
      <vt:lpstr>Office Theme</vt:lpstr>
      <vt:lpstr>RISE 1_1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Jasvir Singh Nagi</dc:creator>
  <cp:lastModifiedBy>Jasvir Singh Nagi</cp:lastModifiedBy>
  <cp:revision>153</cp:revision>
  <dcterms:created xsi:type="dcterms:W3CDTF">2022-08-13T16:20:08Z</dcterms:created>
  <dcterms:modified xsi:type="dcterms:W3CDTF">2022-08-27T07:35:27Z</dcterms:modified>
</cp:coreProperties>
</file>